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6" r:id="rId5"/>
    <p:sldId id="281" r:id="rId6"/>
    <p:sldId id="294" r:id="rId7"/>
    <p:sldId id="295" r:id="rId8"/>
    <p:sldId id="264" r:id="rId9"/>
    <p:sldId id="282" r:id="rId10"/>
    <p:sldId id="275" r:id="rId11"/>
    <p:sldId id="277" r:id="rId12"/>
    <p:sldId id="279" r:id="rId13"/>
    <p:sldId id="266" r:id="rId14"/>
    <p:sldId id="274" r:id="rId15"/>
    <p:sldId id="298" r:id="rId16"/>
    <p:sldId id="299" r:id="rId17"/>
    <p:sldId id="296" r:id="rId18"/>
    <p:sldId id="293" r:id="rId19"/>
    <p:sldId id="267" r:id="rId20"/>
    <p:sldId id="263" r:id="rId21"/>
    <p:sldId id="261" r:id="rId22"/>
    <p:sldId id="262" r:id="rId23"/>
    <p:sldId id="291" r:id="rId24"/>
    <p:sldId id="283" r:id="rId25"/>
    <p:sldId id="286" r:id="rId26"/>
    <p:sldId id="287" r:id="rId27"/>
    <p:sldId id="288" r:id="rId28"/>
    <p:sldId id="290" r:id="rId29"/>
    <p:sldId id="289" r:id="rId30"/>
    <p:sldId id="258" r:id="rId3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707" autoAdjust="0"/>
  </p:normalViewPr>
  <p:slideViewPr>
    <p:cSldViewPr>
      <p:cViewPr varScale="1">
        <p:scale>
          <a:sx n="110" d="100"/>
          <a:sy n="110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87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963F71-2B92-4EAB-8CDF-92DAEDC65F56}" type="datetimeFigureOut">
              <a:rPr lang="nl-NL"/>
              <a:pPr>
                <a:defRPr/>
              </a:pPr>
              <a:t>14-9-2017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DE36383-15CB-41D4-8C9D-BAB518001A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861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 veel tekst:</a:t>
            </a:r>
            <a:r>
              <a:rPr lang="nl-NL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36383-15CB-41D4-8C9D-BAB518001A2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84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Ik zou hier</a:t>
            </a:r>
            <a:r>
              <a:rPr lang="nl-NL" baseline="0" dirty="0" smtClean="0"/>
              <a:t> 2 dia’s van maken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36383-15CB-41D4-8C9D-BAB518001A2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1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36383-15CB-41D4-8C9D-BAB518001A2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649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hthoek 10"/>
          <p:cNvSpPr/>
          <p:nvPr userDrawn="1"/>
        </p:nvSpPr>
        <p:spPr>
          <a:xfrm>
            <a:off x="522288" y="593725"/>
            <a:ext cx="8099425" cy="4213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hthoek 11"/>
          <p:cNvSpPr/>
          <p:nvPr userDrawn="1"/>
        </p:nvSpPr>
        <p:spPr>
          <a:xfrm>
            <a:off x="522288" y="5292725"/>
            <a:ext cx="8099425" cy="9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8" name="Afbeelding 1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6264275"/>
            <a:ext cx="24272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9"/>
          <p:cNvSpPr/>
          <p:nvPr userDrawn="1"/>
        </p:nvSpPr>
        <p:spPr>
          <a:xfrm>
            <a:off x="358775" y="6183313"/>
            <a:ext cx="8262938" cy="5000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Afbeelding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0163" y="5940425"/>
            <a:ext cx="6477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hthoek 10"/>
          <p:cNvSpPr/>
          <p:nvPr userDrawn="1"/>
        </p:nvSpPr>
        <p:spPr>
          <a:xfrm>
            <a:off x="522288" y="5292725"/>
            <a:ext cx="8099425" cy="9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7" name="Afbeelding 1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6264275"/>
            <a:ext cx="24272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hoek 12"/>
          <p:cNvSpPr/>
          <p:nvPr userDrawn="1"/>
        </p:nvSpPr>
        <p:spPr>
          <a:xfrm>
            <a:off x="522288" y="593725"/>
            <a:ext cx="8099425" cy="5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50CB1FF4-5A15-4C33-A9AE-4571DEFF152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522000" y="1650209"/>
            <a:ext cx="8100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83FCDC4A-3278-4DC5-903A-5D22F9C3A31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4647600" y="1814400"/>
            <a:ext cx="3974900" cy="41256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noProof="0" smtClean="0"/>
              <a:t>Klik op het pictogram als u een grafiek wilt toevoegen</a:t>
            </a:r>
            <a:endParaRPr lang="nl-NL" noProof="0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814400"/>
            <a:ext cx="4039200" cy="41249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EF18ED51-3C44-468E-80EB-68B5C708C5F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814400"/>
            <a:ext cx="4039200" cy="4125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4647600" y="1814400"/>
            <a:ext cx="3974900" cy="41256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04114362-B230-4CE2-B87D-085933D28A68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1814400"/>
            <a:ext cx="8101000" cy="412560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706F9CA0-FCD3-4C6C-A741-31A4B9EE401D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592931"/>
            <a:ext cx="8101000" cy="5185069"/>
          </a:xfrm>
          <a:solidFill>
            <a:schemeClr val="bg1"/>
          </a:solidFill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Pagina </a:t>
            </a:r>
            <a:fld id="{306232A5-4CF6-49B9-A7BE-EE7C4F238904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4"/>
          <p:cNvGrpSpPr>
            <a:grpSpLocks/>
          </p:cNvGrpSpPr>
          <p:nvPr userDrawn="1"/>
        </p:nvGrpSpPr>
        <p:grpSpPr bwMode="auto">
          <a:xfrm>
            <a:off x="5867400" y="6264275"/>
            <a:ext cx="2427288" cy="301625"/>
            <a:chOff x="5867400" y="6264275"/>
            <a:chExt cx="2427288" cy="301626"/>
          </a:xfrm>
        </p:grpSpPr>
        <p:sp>
          <p:nvSpPr>
            <p:cNvPr id="5" name="Freeform 4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6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6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6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6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1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1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  <p:sp>
          <p:nvSpPr>
            <p:cNvPr id="1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latin typeface="+mn-lt"/>
                <a:cs typeface="+mn-cs"/>
              </a:endParaRPr>
            </a:p>
          </p:txBody>
        </p:sp>
      </p:grp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7999"/>
          </a:xfrm>
          <a:solidFill>
            <a:schemeClr val="bg1"/>
          </a:solidFill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22288" y="1004888"/>
            <a:ext cx="8099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522288" y="1814513"/>
            <a:ext cx="8099425" cy="412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93838" y="6415088"/>
            <a:ext cx="10795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NL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89238" y="6415088"/>
            <a:ext cx="3960812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288" y="6415088"/>
            <a:ext cx="809625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NL"/>
              <a:t>Pagina </a:t>
            </a:r>
            <a:fld id="{8027979D-D13D-4325-89A3-5D390B86748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22288" y="593725"/>
            <a:ext cx="8099425" cy="5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22288" y="6264275"/>
            <a:ext cx="8099425" cy="111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033" name="Afbeelding 18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99313" y="6415088"/>
            <a:ext cx="11049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9" r:id="rId9"/>
    <p:sldLayoutId id="2147483680" r:id="rId10"/>
  </p:sldLayoutIdLst>
  <p:hf sldNum="0" hdr="0" ftr="0" dt="0"/>
  <p:txStyles>
    <p:titleStyle>
      <a:lvl1pPr algn="l" rtl="0" fontAlgn="base">
        <a:lnSpc>
          <a:spcPts val="4200"/>
        </a:lnSpc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lnSpc>
          <a:spcPts val="42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22263" indent="-322263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rtl="0" fontAlgn="base">
        <a:lnSpc>
          <a:spcPts val="2500"/>
        </a:lnSpc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rtl="0" fontAlgn="base">
        <a:lnSpc>
          <a:spcPts val="2500"/>
        </a:lnSpc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3"/>
          <p:cNvSpPr>
            <a:spLocks noGrp="1"/>
          </p:cNvSpPr>
          <p:nvPr>
            <p:ph type="ctrTitle"/>
          </p:nvPr>
        </p:nvSpPr>
        <p:spPr>
          <a:xfrm>
            <a:off x="755576" y="1928118"/>
            <a:ext cx="7451725" cy="409476"/>
          </a:xfrm>
        </p:spPr>
        <p:txBody>
          <a:bodyPr/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an evaluation  of the overall health status </a:t>
            </a:r>
            <a:br>
              <a:rPr lang="en-US" sz="2600" dirty="0" smtClean="0"/>
            </a:br>
            <a:r>
              <a:rPr lang="en-US" sz="2600" dirty="0" smtClean="0"/>
              <a:t>in </a:t>
            </a:r>
            <a:r>
              <a:rPr lang="en-US" sz="2600" dirty="0" err="1" smtClean="0"/>
              <a:t>Marfan</a:t>
            </a:r>
            <a:r>
              <a:rPr lang="en-US" sz="2600" dirty="0" smtClean="0"/>
              <a:t> patients </a:t>
            </a:r>
            <a:br>
              <a:rPr lang="en-US" sz="2600" dirty="0" smtClean="0"/>
            </a:br>
            <a:endParaRPr lang="en-US" sz="2600" dirty="0" smtClean="0"/>
          </a:p>
        </p:txBody>
      </p:sp>
      <p:sp>
        <p:nvSpPr>
          <p:cNvPr id="6147" name="Ondertitel 4"/>
          <p:cNvSpPr>
            <a:spLocks noGrp="1"/>
          </p:cNvSpPr>
          <p:nvPr>
            <p:ph type="subTitle" idx="1"/>
          </p:nvPr>
        </p:nvSpPr>
        <p:spPr>
          <a:xfrm>
            <a:off x="846138" y="2132856"/>
            <a:ext cx="7451725" cy="101352"/>
          </a:xfrm>
        </p:spPr>
        <p:txBody>
          <a:bodyPr/>
          <a:lstStyle/>
          <a:p>
            <a:r>
              <a:rPr lang="en-US" sz="1600" i="1" u="sng" dirty="0" smtClean="0"/>
              <a:t> </a:t>
            </a:r>
          </a:p>
        </p:txBody>
      </p:sp>
      <p:sp>
        <p:nvSpPr>
          <p:cNvPr id="6148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846138" y="3717032"/>
            <a:ext cx="5346700" cy="996256"/>
          </a:xfrm>
        </p:spPr>
        <p:txBody>
          <a:bodyPr/>
          <a:lstStyle/>
          <a:p>
            <a:endParaRPr lang="nl-NL" sz="1600" dirty="0" smtClean="0"/>
          </a:p>
          <a:p>
            <a:r>
              <a:rPr lang="nl-NL" sz="1600" dirty="0" smtClean="0"/>
              <a:t>Daphne Doze, Verpleegkundig Specialist</a:t>
            </a:r>
          </a:p>
          <a:p>
            <a:r>
              <a:rPr lang="nl-NL" sz="1600" dirty="0" err="1" smtClean="0"/>
              <a:t>Radboudumc</a:t>
            </a:r>
            <a:r>
              <a:rPr lang="nl-NL" sz="1600" dirty="0" smtClean="0"/>
              <a:t> Nijmegen </a:t>
            </a:r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827584" y="836712"/>
            <a:ext cx="7451725" cy="409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Multidisciplinary care at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Radboudumc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764704"/>
            <a:ext cx="5112568" cy="5208538"/>
          </a:xfrm>
          <a:prstGeom prst="rect">
            <a:avLst/>
          </a:prstGeom>
        </p:spPr>
      </p:pic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395536" y="746286"/>
            <a:ext cx="8099425" cy="936104"/>
          </a:xfrm>
        </p:spPr>
        <p:txBody>
          <a:bodyPr/>
          <a:lstStyle/>
          <a:p>
            <a:r>
              <a:rPr lang="en-US" sz="3600" dirty="0" smtClean="0"/>
              <a:t>Experienced health-status: NCSI measurement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5" y="1628800"/>
            <a:ext cx="2304256" cy="4464496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NCSI - Nijmegen Clinical Screening Instrument</a:t>
            </a:r>
          </a:p>
          <a:p>
            <a:endParaRPr lang="en-US" dirty="0" smtClean="0"/>
          </a:p>
          <a:p>
            <a:r>
              <a:rPr lang="en-US" dirty="0" err="1" smtClean="0"/>
              <a:t>Transparancy</a:t>
            </a:r>
            <a:r>
              <a:rPr lang="en-US" dirty="0" smtClean="0"/>
              <a:t> and visibility of the experienced health status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err="1" smtClean="0">
                <a:sym typeface="Wingdings" panose="05000000000000000000" pitchFamily="2" charset="2"/>
              </a:rPr>
              <a:t>Definiton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personally</a:t>
            </a:r>
            <a:r>
              <a:rPr lang="nl-NL" dirty="0" smtClean="0">
                <a:sym typeface="Wingdings" panose="05000000000000000000" pitchFamily="2" charset="2"/>
              </a:rPr>
              <a:t> relevant treatment goals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Ovaal 4"/>
          <p:cNvSpPr/>
          <p:nvPr/>
        </p:nvSpPr>
        <p:spPr>
          <a:xfrm>
            <a:off x="5292080" y="2924944"/>
            <a:ext cx="1944216" cy="12961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Health Status 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 and </a:t>
            </a:r>
            <a:r>
              <a:rPr lang="nl-NL" sz="1200" dirty="0" err="1" smtClean="0">
                <a:solidFill>
                  <a:schemeClr val="tx1"/>
                </a:solidFill>
              </a:rPr>
              <a:t>its</a:t>
            </a:r>
            <a:r>
              <a:rPr lang="nl-NL" sz="1200" dirty="0" smtClean="0">
                <a:solidFill>
                  <a:schemeClr val="tx1"/>
                </a:solidFill>
              </a:rPr>
              <a:t> 4 </a:t>
            </a:r>
            <a:r>
              <a:rPr lang="nl-NL" sz="1200" dirty="0" err="1" smtClean="0">
                <a:solidFill>
                  <a:schemeClr val="tx1"/>
                </a:solidFill>
              </a:rPr>
              <a:t>domains</a:t>
            </a:r>
            <a:endParaRPr lang="nl-NL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395536" y="836712"/>
            <a:ext cx="8099425" cy="533400"/>
          </a:xfrm>
        </p:spPr>
        <p:txBody>
          <a:bodyPr/>
          <a:lstStyle/>
          <a:p>
            <a:r>
              <a:rPr lang="en-US" dirty="0" smtClean="0"/>
              <a:t>NCSI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460" y="764704"/>
            <a:ext cx="730454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3347864" y="1628800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/>
              <a:t>Physiological</a:t>
            </a:r>
            <a:endParaRPr lang="nl-NL" sz="1400" dirty="0"/>
          </a:p>
        </p:txBody>
      </p:sp>
      <p:sp>
        <p:nvSpPr>
          <p:cNvPr id="5" name="Rechthoek 4"/>
          <p:cNvSpPr/>
          <p:nvPr/>
        </p:nvSpPr>
        <p:spPr>
          <a:xfrm>
            <a:off x="5076056" y="1628800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/>
              <a:t>Complaints</a:t>
            </a:r>
            <a:endParaRPr lang="nl-NL" sz="1400" dirty="0"/>
          </a:p>
        </p:txBody>
      </p:sp>
      <p:sp>
        <p:nvSpPr>
          <p:cNvPr id="6" name="Rechthoek 5"/>
          <p:cNvSpPr/>
          <p:nvPr/>
        </p:nvSpPr>
        <p:spPr>
          <a:xfrm>
            <a:off x="6228184" y="1628800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/>
              <a:t>Constraints</a:t>
            </a:r>
            <a:endParaRPr lang="nl-NL" sz="1400" dirty="0"/>
          </a:p>
        </p:txBody>
      </p:sp>
      <p:sp>
        <p:nvSpPr>
          <p:cNvPr id="7" name="Rechthoek 6"/>
          <p:cNvSpPr/>
          <p:nvPr/>
        </p:nvSpPr>
        <p:spPr>
          <a:xfrm>
            <a:off x="7308304" y="1628800"/>
            <a:ext cx="93610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Q o L</a:t>
            </a:r>
          </a:p>
        </p:txBody>
      </p:sp>
      <p:sp>
        <p:nvSpPr>
          <p:cNvPr id="8" name="Rechthoek 7"/>
          <p:cNvSpPr/>
          <p:nvPr/>
        </p:nvSpPr>
        <p:spPr>
          <a:xfrm>
            <a:off x="2339752" y="836712"/>
            <a:ext cx="59046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Illustration</a:t>
            </a:r>
            <a:r>
              <a:rPr lang="nl-NL" dirty="0" smtClean="0"/>
              <a:t> of </a:t>
            </a:r>
            <a:r>
              <a:rPr lang="nl-NL" dirty="0" err="1" smtClean="0"/>
              <a:t>independant</a:t>
            </a:r>
            <a:r>
              <a:rPr lang="nl-NL" dirty="0" smtClean="0"/>
              <a:t> </a:t>
            </a:r>
            <a:r>
              <a:rPr lang="nl-NL" dirty="0" err="1" smtClean="0"/>
              <a:t>aspects</a:t>
            </a:r>
            <a:r>
              <a:rPr lang="nl-NL" dirty="0" smtClean="0"/>
              <a:t> of Health </a:t>
            </a:r>
            <a:r>
              <a:rPr lang="nl-NL" dirty="0" err="1" smtClean="0"/>
              <a:t>Situation</a:t>
            </a:r>
            <a:r>
              <a:rPr lang="nl-NL" dirty="0" smtClean="0"/>
              <a:t>; NIAF profiles 2 </a:t>
            </a:r>
            <a:r>
              <a:rPr lang="nl-NL" dirty="0" err="1" smtClean="0"/>
              <a:t>patients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FEV1 = 50%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1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395536" y="836712"/>
            <a:ext cx="8099425" cy="533400"/>
          </a:xfrm>
        </p:spPr>
        <p:txBody>
          <a:bodyPr/>
          <a:lstStyle/>
          <a:p>
            <a:r>
              <a:rPr lang="en-US" dirty="0" smtClean="0"/>
              <a:t>NCSI </a:t>
            </a:r>
            <a:endParaRPr lang="en-US" dirty="0" smtClean="0"/>
          </a:p>
        </p:txBody>
      </p:sp>
      <p:pic>
        <p:nvPicPr>
          <p:cNvPr id="3" name="Afbeelding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692696"/>
            <a:ext cx="45912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257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395536" y="836712"/>
            <a:ext cx="8099425" cy="533400"/>
          </a:xfrm>
        </p:spPr>
        <p:txBody>
          <a:bodyPr/>
          <a:lstStyle/>
          <a:p>
            <a:r>
              <a:rPr lang="en-US" dirty="0" smtClean="0"/>
              <a:t>NCSI</a:t>
            </a:r>
          </a:p>
        </p:txBody>
      </p:sp>
      <p:pic>
        <p:nvPicPr>
          <p:cNvPr id="3" name="Afbeelding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92696"/>
            <a:ext cx="4608552" cy="542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64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395536" y="836712"/>
            <a:ext cx="8099425" cy="533400"/>
          </a:xfrm>
        </p:spPr>
        <p:txBody>
          <a:bodyPr/>
          <a:lstStyle/>
          <a:p>
            <a:r>
              <a:rPr lang="en-US" dirty="0" smtClean="0"/>
              <a:t>NCSI</a:t>
            </a:r>
          </a:p>
        </p:txBody>
      </p:sp>
      <p:pic>
        <p:nvPicPr>
          <p:cNvPr id="9" name="Afbeelding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764704"/>
            <a:ext cx="453650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84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Referrals</a:t>
            </a:r>
            <a:r>
              <a:rPr lang="nl-NL" dirty="0" smtClean="0"/>
              <a:t> to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specialists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628800"/>
            <a:ext cx="7074048" cy="4278783"/>
          </a:xfrm>
        </p:spPr>
        <p:txBody>
          <a:bodyPr/>
          <a:lstStyle/>
          <a:p>
            <a:r>
              <a:rPr lang="nl-NL" dirty="0" err="1" smtClean="0"/>
              <a:t>Orthopaedic</a:t>
            </a:r>
            <a:r>
              <a:rPr lang="nl-NL" dirty="0" smtClean="0"/>
              <a:t> </a:t>
            </a:r>
          </a:p>
          <a:p>
            <a:r>
              <a:rPr lang="nl-NL" dirty="0" smtClean="0"/>
              <a:t>Nijmegen </a:t>
            </a:r>
            <a:r>
              <a:rPr lang="nl-NL" dirty="0" err="1" smtClean="0"/>
              <a:t>Knowledge</a:t>
            </a:r>
            <a:r>
              <a:rPr lang="nl-NL" dirty="0" smtClean="0"/>
              <a:t> </a:t>
            </a:r>
            <a:r>
              <a:rPr lang="nl-NL" dirty="0" err="1" smtClean="0"/>
              <a:t>centre</a:t>
            </a:r>
            <a:r>
              <a:rPr lang="nl-NL" dirty="0" smtClean="0"/>
              <a:t> of </a:t>
            </a:r>
            <a:r>
              <a:rPr lang="nl-NL" dirty="0" err="1" smtClean="0"/>
              <a:t>Chronical</a:t>
            </a:r>
            <a:r>
              <a:rPr lang="nl-NL" dirty="0" smtClean="0"/>
              <a:t> </a:t>
            </a:r>
            <a:r>
              <a:rPr lang="nl-NL" dirty="0" err="1" smtClean="0"/>
              <a:t>Fatigue</a:t>
            </a:r>
            <a:r>
              <a:rPr lang="nl-NL" dirty="0" smtClean="0"/>
              <a:t> (NKCV)</a:t>
            </a:r>
          </a:p>
          <a:p>
            <a:r>
              <a:rPr lang="nl-NL" dirty="0" err="1" smtClean="0"/>
              <a:t>Clinical</a:t>
            </a:r>
            <a:r>
              <a:rPr lang="nl-NL" dirty="0" smtClean="0"/>
              <a:t> </a:t>
            </a:r>
            <a:r>
              <a:rPr lang="nl-NL" dirty="0" err="1" smtClean="0"/>
              <a:t>geneticist</a:t>
            </a:r>
            <a:endParaRPr lang="nl-NL" dirty="0" smtClean="0"/>
          </a:p>
          <a:p>
            <a:r>
              <a:rPr lang="nl-NL" dirty="0" smtClean="0"/>
              <a:t>Special dentist </a:t>
            </a:r>
          </a:p>
          <a:p>
            <a:r>
              <a:rPr lang="nl-NL" dirty="0" err="1" smtClean="0"/>
              <a:t>Psychologist</a:t>
            </a:r>
            <a:endParaRPr lang="nl-NL" dirty="0" smtClean="0"/>
          </a:p>
          <a:p>
            <a:r>
              <a:rPr lang="nl-NL" dirty="0" smtClean="0"/>
              <a:t>Digital module (</a:t>
            </a:r>
            <a:r>
              <a:rPr lang="nl-NL" dirty="0" err="1" smtClean="0"/>
              <a:t>f.e</a:t>
            </a:r>
            <a:r>
              <a:rPr lang="nl-NL" dirty="0" smtClean="0"/>
              <a:t>. </a:t>
            </a:r>
            <a:r>
              <a:rPr lang="nl-NL" dirty="0" err="1" smtClean="0"/>
              <a:t>cardiac</a:t>
            </a:r>
            <a:r>
              <a:rPr lang="nl-NL" dirty="0" smtClean="0"/>
              <a:t> and </a:t>
            </a:r>
            <a:r>
              <a:rPr lang="nl-NL" dirty="0" err="1" smtClean="0"/>
              <a:t>vascular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Physiotherapist</a:t>
            </a:r>
            <a:endParaRPr lang="nl-NL" dirty="0" smtClean="0"/>
          </a:p>
          <a:p>
            <a:r>
              <a:rPr lang="nl-NL" dirty="0" err="1" smtClean="0"/>
              <a:t>Mindfulness</a:t>
            </a:r>
            <a:r>
              <a:rPr lang="nl-NL" dirty="0" smtClean="0"/>
              <a:t> training</a:t>
            </a:r>
          </a:p>
          <a:p>
            <a:r>
              <a:rPr lang="nl-NL" dirty="0" err="1" smtClean="0"/>
              <a:t>Sexuologist</a:t>
            </a:r>
            <a:endParaRPr lang="nl-NL" dirty="0" smtClean="0"/>
          </a:p>
          <a:p>
            <a:r>
              <a:rPr lang="nl-NL" dirty="0" err="1" smtClean="0"/>
              <a:t>Neurologist</a:t>
            </a:r>
            <a:endParaRPr lang="nl-NL" dirty="0" smtClean="0"/>
          </a:p>
          <a:p>
            <a:r>
              <a:rPr lang="nl-NL" dirty="0" err="1" smtClean="0"/>
              <a:t>Social</a:t>
            </a:r>
            <a:r>
              <a:rPr lang="nl-NL" dirty="0" smtClean="0"/>
              <a:t> welfare</a:t>
            </a:r>
          </a:p>
          <a:p>
            <a:r>
              <a:rPr lang="nl-NL" dirty="0" err="1" smtClean="0"/>
              <a:t>Vicar</a:t>
            </a:r>
            <a:r>
              <a:rPr lang="nl-NL" dirty="0" smtClean="0"/>
              <a:t>/</a:t>
            </a:r>
            <a:r>
              <a:rPr lang="nl-NL" dirty="0" err="1" smtClean="0"/>
              <a:t>priest</a:t>
            </a:r>
            <a:endParaRPr lang="nl-NL" dirty="0" smtClean="0"/>
          </a:p>
          <a:p>
            <a:r>
              <a:rPr lang="nl-NL" dirty="0" err="1" smtClean="0"/>
              <a:t>Dietist</a:t>
            </a:r>
            <a:endParaRPr lang="nl-NL" dirty="0" smtClean="0"/>
          </a:p>
          <a:p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physician</a:t>
            </a:r>
            <a:r>
              <a:rPr lang="nl-NL" dirty="0" smtClean="0"/>
              <a:t> specialist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NCSI practical usage 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Assessment</a:t>
            </a:r>
            <a:r>
              <a:rPr lang="nl-NL" dirty="0" smtClean="0"/>
              <a:t> </a:t>
            </a:r>
            <a:r>
              <a:rPr lang="nl-NL" dirty="0" err="1" smtClean="0"/>
              <a:t>integral</a:t>
            </a:r>
            <a:r>
              <a:rPr lang="nl-NL" dirty="0" smtClean="0"/>
              <a:t> Health Status</a:t>
            </a:r>
          </a:p>
          <a:p>
            <a:pPr lvl="1"/>
            <a:r>
              <a:rPr lang="nl-NL" dirty="0" smtClean="0"/>
              <a:t>Easy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understand</a:t>
            </a:r>
            <a:r>
              <a:rPr lang="nl-NL" dirty="0" smtClean="0"/>
              <a:t> the </a:t>
            </a:r>
            <a:r>
              <a:rPr lang="nl-NL" dirty="0" err="1" smtClean="0"/>
              <a:t>PatientProfileChart</a:t>
            </a:r>
            <a:endParaRPr lang="nl-NL" dirty="0" smtClean="0"/>
          </a:p>
          <a:p>
            <a:pPr lvl="1"/>
            <a:r>
              <a:rPr lang="nl-NL" dirty="0" err="1" smtClean="0"/>
              <a:t>Web-based</a:t>
            </a:r>
            <a:r>
              <a:rPr lang="nl-NL" dirty="0" smtClean="0"/>
              <a:t> (</a:t>
            </a:r>
            <a:r>
              <a:rPr lang="nl-NL" dirty="0" err="1" smtClean="0"/>
              <a:t>fill</a:t>
            </a:r>
            <a:r>
              <a:rPr lang="nl-NL" dirty="0" smtClean="0"/>
              <a:t> in at home)</a:t>
            </a:r>
          </a:p>
          <a:p>
            <a:endParaRPr lang="nl-NL" dirty="0" smtClean="0"/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err="1" smtClean="0">
                <a:sym typeface="Wingdings" panose="05000000000000000000" pitchFamily="2" charset="2"/>
              </a:rPr>
              <a:t>Effective</a:t>
            </a:r>
            <a:r>
              <a:rPr lang="nl-NL" dirty="0" smtClean="0">
                <a:sym typeface="Wingdings" panose="05000000000000000000" pitchFamily="2" charset="2"/>
              </a:rPr>
              <a:t> and easy to </a:t>
            </a:r>
            <a:r>
              <a:rPr lang="nl-NL" dirty="0" err="1" smtClean="0">
                <a:sym typeface="Wingdings" panose="05000000000000000000" pitchFamily="2" charset="2"/>
              </a:rPr>
              <a:t>use</a:t>
            </a:r>
            <a:r>
              <a:rPr lang="nl-NL" dirty="0" smtClean="0">
                <a:sym typeface="Wingdings" panose="05000000000000000000" pitchFamily="2" charset="2"/>
              </a:rPr>
              <a:t> in </a:t>
            </a:r>
            <a:r>
              <a:rPr lang="nl-NL" dirty="0" err="1" smtClean="0">
                <a:sym typeface="Wingdings" panose="05000000000000000000" pitchFamily="2" charset="2"/>
              </a:rPr>
              <a:t>general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practice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Short </a:t>
            </a:r>
            <a:r>
              <a:rPr lang="nl-NL" dirty="0" err="1" smtClean="0">
                <a:sym typeface="Wingdings" panose="05000000000000000000" pitchFamily="2" charset="2"/>
              </a:rPr>
              <a:t>duration</a:t>
            </a:r>
            <a:r>
              <a:rPr lang="nl-NL" dirty="0" smtClean="0">
                <a:sym typeface="Wingdings" panose="05000000000000000000" pitchFamily="2" charset="2"/>
              </a:rPr>
              <a:t> (15-20 min) &amp; </a:t>
            </a:r>
            <a:r>
              <a:rPr lang="nl-NL" dirty="0" err="1" smtClean="0">
                <a:sym typeface="Wingdings" panose="05000000000000000000" pitchFamily="2" charset="2"/>
              </a:rPr>
              <a:t>automated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Easy to </a:t>
            </a:r>
            <a:r>
              <a:rPr lang="nl-NL" dirty="0" err="1" smtClean="0">
                <a:sym typeface="Wingdings" panose="05000000000000000000" pitchFamily="2" charset="2"/>
              </a:rPr>
              <a:t>interpret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PatientenProfielKaart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err="1" smtClean="0">
                <a:sym typeface="Wingdings" panose="05000000000000000000" pitchFamily="2" charset="2"/>
              </a:rPr>
              <a:t>Can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be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executed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by</a:t>
            </a:r>
            <a:r>
              <a:rPr lang="nl-NL" dirty="0" smtClean="0">
                <a:sym typeface="Wingdings" panose="05000000000000000000" pitchFamily="2" charset="2"/>
              </a:rPr>
              <a:t> a non-</a:t>
            </a:r>
            <a:r>
              <a:rPr lang="nl-NL" dirty="0" err="1" smtClean="0">
                <a:sym typeface="Wingdings" panose="05000000000000000000" pitchFamily="2" charset="2"/>
              </a:rPr>
              <a:t>psychologist</a:t>
            </a:r>
            <a:r>
              <a:rPr lang="nl-NL" dirty="0" smtClean="0">
                <a:sym typeface="Wingdings" panose="05000000000000000000" pitchFamily="2" charset="2"/>
              </a:rPr>
              <a:t> (nurse practitioner)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It supports a </a:t>
            </a:r>
            <a:r>
              <a:rPr lang="nl-NL" dirty="0" err="1" smtClean="0">
                <a:sym typeface="Wingdings" panose="05000000000000000000" pitchFamily="2" charset="2"/>
              </a:rPr>
              <a:t>structured</a:t>
            </a:r>
            <a:r>
              <a:rPr lang="nl-NL" dirty="0" smtClean="0">
                <a:sym typeface="Wingdings" panose="05000000000000000000" pitchFamily="2" charset="2"/>
              </a:rPr>
              <a:t> consult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908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Usage </a:t>
            </a:r>
            <a:r>
              <a:rPr lang="en-US" sz="2800" dirty="0"/>
              <a:t>NCSI </a:t>
            </a:r>
            <a:r>
              <a:rPr lang="en-US" sz="2800" dirty="0" smtClean="0"/>
              <a:t>Congenital Cardiology </a:t>
            </a:r>
            <a:r>
              <a:rPr lang="en-US" sz="2800" dirty="0" err="1"/>
              <a:t>Radboudumc</a:t>
            </a:r>
            <a:endParaRPr lang="en-US" sz="2800" dirty="0"/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First NCSI measurement 25-2-2013 (pilot)</a:t>
            </a:r>
          </a:p>
          <a:p>
            <a:endParaRPr lang="en-US" dirty="0" smtClean="0"/>
          </a:p>
          <a:p>
            <a:r>
              <a:rPr lang="en-US" dirty="0" smtClean="0"/>
              <a:t>Usage NCSI:  2015-2016 </a:t>
            </a:r>
          </a:p>
          <a:p>
            <a:pPr lvl="1"/>
            <a:r>
              <a:rPr lang="en-US" dirty="0" smtClean="0"/>
              <a:t>540 patients filled in NCSI measurement (end of March 2016)</a:t>
            </a:r>
          </a:p>
          <a:p>
            <a:pPr lvl="1"/>
            <a:r>
              <a:rPr lang="en-US" dirty="0" smtClean="0"/>
              <a:t>82 patients filled a second measurement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58 </a:t>
            </a:r>
            <a:r>
              <a:rPr lang="en-US" dirty="0" err="1" smtClean="0"/>
              <a:t>Marfan</a:t>
            </a:r>
            <a:r>
              <a:rPr lang="en-US" dirty="0" smtClean="0"/>
              <a:t> patients filled a NCSI measurement</a:t>
            </a:r>
          </a:p>
          <a:p>
            <a:pPr lvl="1"/>
            <a:r>
              <a:rPr lang="en-US" dirty="0" smtClean="0"/>
              <a:t>11 patients filled a second measurement</a:t>
            </a:r>
          </a:p>
          <a:p>
            <a:endParaRPr lang="en-US" dirty="0" smtClean="0"/>
          </a:p>
          <a:p>
            <a:r>
              <a:rPr lang="en-US" dirty="0" smtClean="0"/>
              <a:t>Growth of usage in 2016:  growing from 36 lists per month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42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Outcome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measurements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On average “worse score” for </a:t>
            </a:r>
            <a:r>
              <a:rPr lang="en-US" dirty="0" err="1" smtClean="0"/>
              <a:t>Marfan</a:t>
            </a:r>
            <a:r>
              <a:rPr lang="en-US" dirty="0" smtClean="0"/>
              <a:t> patients compared to overall population </a:t>
            </a:r>
          </a:p>
          <a:p>
            <a:pPr lvl="1"/>
            <a:r>
              <a:rPr lang="en-US" dirty="0" smtClean="0"/>
              <a:t>Explanation of scores and </a:t>
            </a:r>
            <a:r>
              <a:rPr lang="en-US" dirty="0" err="1" smtClean="0"/>
              <a:t>colours</a:t>
            </a:r>
            <a:r>
              <a:rPr lang="en-US" dirty="0" smtClean="0"/>
              <a:t>:</a:t>
            </a:r>
          </a:p>
          <a:p>
            <a:pPr lvl="1">
              <a:buNone/>
            </a:pPr>
            <a:endParaRPr lang="en-US" dirty="0" smtClean="0"/>
          </a:p>
          <a:p>
            <a:pPr lvl="2"/>
            <a:r>
              <a:rPr lang="en-US" dirty="0" smtClean="0">
                <a:solidFill>
                  <a:srgbClr val="92D050"/>
                </a:solidFill>
              </a:rPr>
              <a:t>1 = </a:t>
            </a:r>
            <a:r>
              <a:rPr lang="en-US" dirty="0" err="1" smtClean="0">
                <a:solidFill>
                  <a:srgbClr val="92D050"/>
                </a:solidFill>
              </a:rPr>
              <a:t>normaal</a:t>
            </a:r>
            <a:r>
              <a:rPr lang="en-US" dirty="0" smtClean="0">
                <a:solidFill>
                  <a:srgbClr val="92D050"/>
                </a:solidFill>
              </a:rPr>
              <a:t> 			= ‘normal’</a:t>
            </a:r>
          </a:p>
          <a:p>
            <a:pPr lvl="2"/>
            <a:r>
              <a:rPr lang="en-US" dirty="0" smtClean="0">
                <a:solidFill>
                  <a:srgbClr val="FFC000"/>
                </a:solidFill>
              </a:rPr>
              <a:t>2 = </a:t>
            </a:r>
            <a:r>
              <a:rPr lang="en-US" dirty="0" err="1" smtClean="0">
                <a:solidFill>
                  <a:srgbClr val="FFC000"/>
                </a:solidFill>
              </a:rPr>
              <a:t>verhoogd</a:t>
            </a:r>
            <a:r>
              <a:rPr lang="en-US" dirty="0" smtClean="0">
                <a:solidFill>
                  <a:srgbClr val="FFC000"/>
                </a:solidFill>
              </a:rPr>
              <a:t> of </a:t>
            </a:r>
            <a:r>
              <a:rPr lang="en-US" dirty="0" err="1" smtClean="0">
                <a:solidFill>
                  <a:srgbClr val="FFC000"/>
                </a:solidFill>
              </a:rPr>
              <a:t>verlaagd</a:t>
            </a:r>
            <a:r>
              <a:rPr lang="en-US" dirty="0" smtClean="0">
                <a:solidFill>
                  <a:srgbClr val="FFC000"/>
                </a:solidFill>
              </a:rPr>
              <a:t>  		= ‘at risk to be problematic’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3 = </a:t>
            </a:r>
            <a:r>
              <a:rPr lang="en-US" dirty="0" err="1" smtClean="0">
                <a:solidFill>
                  <a:srgbClr val="C00000"/>
                </a:solidFill>
              </a:rPr>
              <a:t>problemen</a:t>
            </a:r>
            <a:r>
              <a:rPr lang="en-US" dirty="0" smtClean="0">
                <a:solidFill>
                  <a:srgbClr val="C00000"/>
                </a:solidFill>
              </a:rPr>
              <a:t> 			= ‘problematic’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099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jdelijke aanduiding voor inhoud 29"/>
          <p:cNvSpPr>
            <a:spLocks noGrp="1"/>
          </p:cNvSpPr>
          <p:nvPr>
            <p:ph idx="4294967295"/>
          </p:nvPr>
        </p:nvSpPr>
        <p:spPr>
          <a:xfrm>
            <a:off x="-51046" y="184482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7170" name="Titel 28"/>
          <p:cNvSpPr>
            <a:spLocks noGrp="1"/>
          </p:cNvSpPr>
          <p:nvPr>
            <p:ph type="title" idx="4294967295"/>
          </p:nvPr>
        </p:nvSpPr>
        <p:spPr>
          <a:xfrm>
            <a:off x="500884" y="-43859"/>
            <a:ext cx="8099425" cy="762000"/>
          </a:xfrm>
        </p:spPr>
        <p:txBody>
          <a:bodyPr/>
          <a:lstStyle/>
          <a:p>
            <a:r>
              <a:rPr lang="en-US" sz="2800" dirty="0" smtClean="0"/>
              <a:t>Population NCSI respondents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6120680" cy="3204394"/>
          </a:xfrm>
          <a:prstGeom prst="rect">
            <a:avLst/>
          </a:prstGeom>
        </p:spPr>
      </p:pic>
      <p:sp>
        <p:nvSpPr>
          <p:cNvPr id="5" name="Tijdelijke aanduiding voor inhoud 29"/>
          <p:cNvSpPr txBox="1">
            <a:spLocks/>
          </p:cNvSpPr>
          <p:nvPr/>
        </p:nvSpPr>
        <p:spPr>
          <a:xfrm>
            <a:off x="467544" y="4365104"/>
            <a:ext cx="8099425" cy="1872208"/>
          </a:xfrm>
          <a:prstGeom prst="rect">
            <a:avLst/>
          </a:prstGeom>
        </p:spPr>
        <p:txBody>
          <a:bodyPr/>
          <a:lstStyle/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= male</a:t>
            </a: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r>
              <a:rPr lang="en-US" sz="2000" dirty="0" smtClean="0">
                <a:latin typeface="+mn-lt"/>
                <a:cs typeface="+mn-cs"/>
              </a:rPr>
              <a:t>V = female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Overig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= Other,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 including BAV and </a:t>
            </a:r>
            <a:r>
              <a:rPr kumimoji="0" lang="en-US" sz="20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Marfan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40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Content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 err="1" smtClean="0"/>
              <a:t>Marfan</a:t>
            </a:r>
            <a:r>
              <a:rPr lang="en-US" dirty="0" smtClean="0"/>
              <a:t> care </a:t>
            </a:r>
            <a:r>
              <a:rPr lang="en-US" dirty="0" err="1" smtClean="0"/>
              <a:t>Radboudumc</a:t>
            </a:r>
            <a:r>
              <a:rPr lang="en-US" dirty="0" smtClean="0"/>
              <a:t>, Nijmegen, Netherlands</a:t>
            </a:r>
          </a:p>
          <a:p>
            <a:endParaRPr lang="en-US" dirty="0" smtClean="0"/>
          </a:p>
          <a:p>
            <a:r>
              <a:rPr lang="en-US" dirty="0" smtClean="0"/>
              <a:t>Introduction NCSI (Nijmegen Clinical Screening Instrument)</a:t>
            </a:r>
          </a:p>
          <a:p>
            <a:endParaRPr lang="en-US" dirty="0" smtClean="0"/>
          </a:p>
          <a:p>
            <a:r>
              <a:rPr lang="en-US" dirty="0" smtClean="0"/>
              <a:t>Use NCSI congenital cardiology </a:t>
            </a:r>
            <a:r>
              <a:rPr lang="en-US" dirty="0" err="1" smtClean="0"/>
              <a:t>Radboudumc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 in </a:t>
            </a:r>
            <a:r>
              <a:rPr lang="en-US" dirty="0" err="1" smtClean="0"/>
              <a:t>Marfan</a:t>
            </a:r>
            <a:r>
              <a:rPr lang="en-US" dirty="0" smtClean="0"/>
              <a:t> patients</a:t>
            </a:r>
          </a:p>
          <a:p>
            <a:endParaRPr lang="en-US" dirty="0" smtClean="0"/>
          </a:p>
          <a:p>
            <a:r>
              <a:rPr lang="en-US" dirty="0" smtClean="0"/>
              <a:t>Benefits, Experience, Future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11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Example</a:t>
            </a:r>
            <a:r>
              <a:rPr lang="nl-NL" dirty="0" smtClean="0"/>
              <a:t> score NCSI QOL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16" name="Ondertitel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388633" cy="182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inhoud 29"/>
          <p:cNvSpPr txBox="1">
            <a:spLocks/>
          </p:cNvSpPr>
          <p:nvPr/>
        </p:nvSpPr>
        <p:spPr>
          <a:xfrm>
            <a:off x="467544" y="4005064"/>
            <a:ext cx="8099425" cy="2232248"/>
          </a:xfrm>
          <a:prstGeom prst="rect">
            <a:avLst/>
          </a:prstGeom>
        </p:spPr>
        <p:txBody>
          <a:bodyPr/>
          <a:lstStyle/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Marfan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compared to “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Overig</a:t>
            </a:r>
            <a:r>
              <a:rPr lang="en-US" sz="2000" dirty="0" smtClean="0">
                <a:latin typeface="+mn-lt"/>
                <a:cs typeface="+mn-cs"/>
              </a:rPr>
              <a:t>” </a:t>
            </a:r>
            <a:r>
              <a:rPr lang="en-US" sz="1600" dirty="0" smtClean="0">
                <a:latin typeface="+mn-lt"/>
                <a:cs typeface="+mn-cs"/>
              </a:rPr>
              <a:t>(other group of congenital patients excluding </a:t>
            </a:r>
            <a:r>
              <a:rPr lang="en-US" sz="1600" dirty="0" err="1" smtClean="0">
                <a:latin typeface="+mn-lt"/>
                <a:cs typeface="+mn-cs"/>
              </a:rPr>
              <a:t>Marfan</a:t>
            </a:r>
            <a:r>
              <a:rPr lang="en-US" sz="1600" dirty="0" smtClean="0">
                <a:latin typeface="+mn-lt"/>
                <a:cs typeface="+mn-cs"/>
              </a:rPr>
              <a:t>)</a:t>
            </a:r>
            <a:endParaRPr lang="en-US" sz="2000" dirty="0" smtClean="0">
              <a:latin typeface="+mn-lt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r>
              <a:rPr lang="en-US" sz="2000" noProof="0" dirty="0" smtClean="0">
                <a:latin typeface="+mn-lt"/>
                <a:cs typeface="+mn-cs"/>
              </a:rPr>
              <a:t>For Quality of Life relatively more </a:t>
            </a:r>
            <a:r>
              <a:rPr lang="en-US" sz="2000" noProof="0" dirty="0" err="1" smtClean="0">
                <a:latin typeface="+mn-lt"/>
                <a:cs typeface="+mn-cs"/>
              </a:rPr>
              <a:t>Marfan</a:t>
            </a:r>
            <a:r>
              <a:rPr lang="en-US" sz="2000" noProof="0" dirty="0" smtClean="0">
                <a:latin typeface="+mn-lt"/>
                <a:cs typeface="+mn-cs"/>
              </a:rPr>
              <a:t> patients score ‘problematic’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2263" marR="0" lvl="0" indent="-322263" algn="l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5809650" cy="5712107"/>
          </a:xfrm>
          <a:prstGeom prst="rect">
            <a:avLst/>
          </a:prstGeom>
        </p:spPr>
      </p:pic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NCSI – </a:t>
            </a:r>
            <a:r>
              <a:rPr lang="en-US" sz="2800" dirty="0" err="1" smtClean="0"/>
              <a:t>Marfan</a:t>
            </a:r>
            <a:r>
              <a:rPr lang="en-US" sz="2800" dirty="0" smtClean="0"/>
              <a:t> (some measures put together)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1619672" y="1988840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971600" y="1484784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3995936" y="1556792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2195736" y="1916832"/>
            <a:ext cx="43204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6084168" y="1484784"/>
            <a:ext cx="2808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Congential</a:t>
            </a:r>
            <a:r>
              <a:rPr lang="nl-NL" dirty="0" smtClean="0"/>
              <a:t> </a:t>
            </a:r>
            <a:r>
              <a:rPr lang="nl-NL" dirty="0" err="1" smtClean="0"/>
              <a:t>heart</a:t>
            </a:r>
            <a:r>
              <a:rPr lang="nl-NL" dirty="0" smtClean="0"/>
              <a:t> </a:t>
            </a:r>
            <a:r>
              <a:rPr lang="nl-NL" dirty="0" err="1" smtClean="0"/>
              <a:t>disease</a:t>
            </a:r>
            <a:r>
              <a:rPr lang="nl-NL" dirty="0" smtClean="0"/>
              <a:t> </a:t>
            </a:r>
            <a:r>
              <a:rPr lang="nl-NL" dirty="0" err="1" smtClean="0"/>
              <a:t>patients</a:t>
            </a:r>
            <a:r>
              <a:rPr lang="nl-NL" dirty="0" smtClean="0"/>
              <a:t> (</a:t>
            </a:r>
            <a:r>
              <a:rPr lang="nl-NL" dirty="0" err="1" smtClean="0"/>
              <a:t>left</a:t>
            </a:r>
            <a:r>
              <a:rPr lang="nl-NL" dirty="0" smtClean="0"/>
              <a:t> bars</a:t>
            </a:r>
            <a:r>
              <a:rPr lang="nl-NL" dirty="0"/>
              <a:t>) </a:t>
            </a:r>
            <a:r>
              <a:rPr lang="nl-NL" dirty="0" err="1"/>
              <a:t>compared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 smtClean="0"/>
              <a:t>Marfan</a:t>
            </a:r>
            <a:r>
              <a:rPr lang="nl-NL" dirty="0" smtClean="0"/>
              <a:t> (right bars)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Marfan</a:t>
            </a:r>
            <a:r>
              <a:rPr lang="nl-NL" dirty="0" smtClean="0"/>
              <a:t> male (</a:t>
            </a:r>
            <a:r>
              <a:rPr lang="nl-NL" dirty="0" err="1" smtClean="0"/>
              <a:t>left</a:t>
            </a:r>
            <a:r>
              <a:rPr lang="nl-NL" dirty="0" smtClean="0"/>
              <a:t> bars) </a:t>
            </a:r>
            <a:r>
              <a:rPr lang="nl-NL" dirty="0" err="1" smtClean="0"/>
              <a:t>compared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female</a:t>
            </a:r>
            <a:r>
              <a:rPr lang="nl-NL" dirty="0" smtClean="0"/>
              <a:t> (right bars) show </a:t>
            </a:r>
            <a:r>
              <a:rPr lang="nl-NL" dirty="0" err="1" smtClean="0"/>
              <a:t>limited</a:t>
            </a:r>
            <a:r>
              <a:rPr lang="nl-NL" dirty="0" smtClean="0"/>
              <a:t> </a:t>
            </a:r>
            <a:r>
              <a:rPr lang="nl-NL" dirty="0" err="1" smtClean="0"/>
              <a:t>deviations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686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522287" y="37918"/>
            <a:ext cx="8099425" cy="533400"/>
          </a:xfrm>
        </p:spPr>
        <p:txBody>
          <a:bodyPr/>
          <a:lstStyle/>
          <a:p>
            <a:r>
              <a:rPr lang="en-US" sz="2800" dirty="0" smtClean="0"/>
              <a:t>NCSI /  outcome  – measurements per age-group (1)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7" name="Tekstvak 6"/>
          <p:cNvSpPr txBox="1"/>
          <p:nvPr/>
        </p:nvSpPr>
        <p:spPr>
          <a:xfrm>
            <a:off x="1547664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026099" y="1433927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Marfan </a:t>
            </a:r>
            <a:r>
              <a:rPr lang="nl-NL" dirty="0" err="1" smtClean="0"/>
              <a:t>patients</a:t>
            </a:r>
            <a:r>
              <a:rPr lang="nl-NL" dirty="0" smtClean="0"/>
              <a:t>: </a:t>
            </a:r>
          </a:p>
          <a:p>
            <a:endParaRPr lang="nl-NL" dirty="0" smtClean="0"/>
          </a:p>
          <a:p>
            <a:r>
              <a:rPr lang="nl-NL" dirty="0" smtClean="0"/>
              <a:t>Low score in </a:t>
            </a:r>
            <a:r>
              <a:rPr lang="nl-NL" dirty="0" err="1" smtClean="0"/>
              <a:t>young</a:t>
            </a:r>
            <a:r>
              <a:rPr lang="nl-NL" dirty="0" smtClean="0"/>
              <a:t> </a:t>
            </a:r>
            <a:r>
              <a:rPr lang="nl-NL" dirty="0" err="1" smtClean="0"/>
              <a:t>age-groups</a:t>
            </a:r>
            <a:r>
              <a:rPr lang="nl-NL" dirty="0" smtClean="0"/>
              <a:t>; </a:t>
            </a:r>
          </a:p>
          <a:p>
            <a:r>
              <a:rPr lang="nl-NL" dirty="0" smtClean="0"/>
              <a:t>(</a:t>
            </a:r>
            <a:r>
              <a:rPr lang="nl-NL" dirty="0" err="1" smtClean="0"/>
              <a:t>left</a:t>
            </a:r>
            <a:r>
              <a:rPr lang="nl-NL" dirty="0" smtClean="0"/>
              <a:t> bars </a:t>
            </a:r>
            <a:r>
              <a:rPr lang="nl-NL" dirty="0" err="1" smtClean="0"/>
              <a:t>congenital</a:t>
            </a:r>
            <a:r>
              <a:rPr lang="nl-NL" dirty="0" smtClean="0"/>
              <a:t>, right bars </a:t>
            </a:r>
            <a:r>
              <a:rPr lang="nl-NL" dirty="0" err="1" smtClean="0"/>
              <a:t>Marfan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6238796" cy="553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NCSI / outcome  – measurements per age-group (2)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650032"/>
            <a:ext cx="6264696" cy="555946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156176" y="1183432"/>
            <a:ext cx="28083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Fatigue</a:t>
            </a:r>
            <a:r>
              <a:rPr lang="nl-NL" dirty="0" smtClean="0"/>
              <a:t>: </a:t>
            </a:r>
          </a:p>
          <a:p>
            <a:endParaRPr lang="nl-NL" dirty="0"/>
          </a:p>
          <a:p>
            <a:r>
              <a:rPr lang="nl-NL" dirty="0" err="1" smtClean="0"/>
              <a:t>Marfan</a:t>
            </a:r>
            <a:r>
              <a:rPr lang="nl-NL" dirty="0" smtClean="0"/>
              <a:t> </a:t>
            </a:r>
            <a:r>
              <a:rPr lang="nl-NL" dirty="0" err="1" smtClean="0"/>
              <a:t>patients</a:t>
            </a:r>
            <a:r>
              <a:rPr lang="nl-NL" dirty="0" smtClean="0"/>
              <a:t> score </a:t>
            </a:r>
            <a:r>
              <a:rPr lang="nl-NL" dirty="0" err="1" smtClean="0"/>
              <a:t>lower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dirty="0" smtClean="0"/>
              <a:t>(</a:t>
            </a:r>
            <a:r>
              <a:rPr lang="nl-NL" dirty="0" err="1" smtClean="0"/>
              <a:t>Very</a:t>
            </a:r>
            <a:r>
              <a:rPr lang="nl-NL" dirty="0" smtClean="0"/>
              <a:t> Low score in </a:t>
            </a:r>
            <a:r>
              <a:rPr lang="nl-NL" dirty="0" err="1" smtClean="0"/>
              <a:t>young</a:t>
            </a:r>
            <a:r>
              <a:rPr lang="nl-NL" dirty="0" smtClean="0"/>
              <a:t> </a:t>
            </a:r>
            <a:r>
              <a:rPr lang="nl-NL" dirty="0" err="1" smtClean="0"/>
              <a:t>age-groups</a:t>
            </a:r>
            <a:r>
              <a:rPr lang="nl-NL" dirty="0" smtClean="0"/>
              <a:t>; </a:t>
            </a:r>
          </a:p>
          <a:p>
            <a:endParaRPr lang="nl-NL" dirty="0" smtClean="0"/>
          </a:p>
          <a:p>
            <a:r>
              <a:rPr lang="nl-NL" dirty="0" err="1" smtClean="0"/>
              <a:t>Various</a:t>
            </a:r>
            <a:r>
              <a:rPr lang="nl-NL" dirty="0" smtClean="0"/>
              <a:t> relevant follow up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asked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22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8"/>
          <p:cNvSpPr>
            <a:spLocks noGrp="1"/>
          </p:cNvSpPr>
          <p:nvPr>
            <p:ph type="title"/>
          </p:nvPr>
        </p:nvSpPr>
        <p:spPr>
          <a:xfrm>
            <a:off x="323528" y="764704"/>
            <a:ext cx="8099425" cy="533400"/>
          </a:xfrm>
        </p:spPr>
        <p:txBody>
          <a:bodyPr/>
          <a:lstStyle/>
          <a:p>
            <a:r>
              <a:rPr lang="en-US" dirty="0" smtClean="0"/>
              <a:t>NCSI specially for </a:t>
            </a:r>
            <a:r>
              <a:rPr lang="en-US" dirty="0" err="1" smtClean="0"/>
              <a:t>Marfan</a:t>
            </a:r>
            <a:endParaRPr lang="en-US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383505"/>
            <a:ext cx="3790135" cy="5439958"/>
          </a:xfrm>
          <a:prstGeom prst="rect">
            <a:avLst/>
          </a:prstGeom>
        </p:spPr>
      </p:pic>
      <p:sp>
        <p:nvSpPr>
          <p:cNvPr id="6" name="Tijdelijke aanduiding voor inhoud 29"/>
          <p:cNvSpPr>
            <a:spLocks noGrp="1"/>
          </p:cNvSpPr>
          <p:nvPr/>
        </p:nvSpPr>
        <p:spPr bwMode="auto">
          <a:xfrm>
            <a:off x="5364088" y="1124744"/>
            <a:ext cx="336014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22263" indent="-322263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325438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63" indent="-323850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3813" indent="-322263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9250" indent="-323850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992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</a:t>
            </a:r>
            <a:r>
              <a:rPr lang="nl-NL" dirty="0" err="1" smtClean="0"/>
              <a:t>Future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err="1" smtClean="0"/>
              <a:t>Marfan</a:t>
            </a:r>
            <a:r>
              <a:rPr lang="en-US" dirty="0" smtClean="0"/>
              <a:t> patients use NCSI (or NCSI-like) instruments.</a:t>
            </a:r>
          </a:p>
          <a:p>
            <a:endParaRPr lang="en-US" b="1" dirty="0"/>
          </a:p>
          <a:p>
            <a:r>
              <a:rPr lang="en-US" dirty="0" smtClean="0"/>
              <a:t>Because all </a:t>
            </a:r>
            <a:r>
              <a:rPr lang="en-US" dirty="0" err="1" smtClean="0"/>
              <a:t>Marfan</a:t>
            </a:r>
            <a:r>
              <a:rPr lang="en-US" dirty="0" smtClean="0"/>
              <a:t> patients should receive tailor made care based on integral health status</a:t>
            </a:r>
          </a:p>
          <a:p>
            <a:pPr lvl="1">
              <a:buNone/>
            </a:pPr>
            <a:endParaRPr lang="en-US" b="1" dirty="0" smtClean="0"/>
          </a:p>
          <a:p>
            <a:endParaRPr lang="en-US" b="1" dirty="0" smtClean="0"/>
          </a:p>
          <a:p>
            <a:endParaRPr lang="nl-NL" b="1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8"/>
          <p:cNvSpPr>
            <a:spLocks noGrp="1"/>
          </p:cNvSpPr>
          <p:nvPr>
            <p:ph type="title"/>
          </p:nvPr>
        </p:nvSpPr>
        <p:spPr>
          <a:xfrm>
            <a:off x="323528" y="764704"/>
            <a:ext cx="8099425" cy="533400"/>
          </a:xfrm>
        </p:spPr>
        <p:txBody>
          <a:bodyPr/>
          <a:lstStyle/>
          <a:p>
            <a:r>
              <a:rPr lang="en-US" dirty="0" smtClean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182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195" name="Afbeelding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9313" y="6415088"/>
            <a:ext cx="11049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99425" cy="533400"/>
          </a:xfrm>
        </p:spPr>
        <p:txBody>
          <a:bodyPr/>
          <a:lstStyle/>
          <a:p>
            <a:r>
              <a:rPr lang="en-US" sz="2800" dirty="0" err="1" smtClean="0"/>
              <a:t>Organisation</a:t>
            </a:r>
            <a:r>
              <a:rPr lang="en-US" sz="2800" dirty="0" smtClean="0"/>
              <a:t> </a:t>
            </a:r>
            <a:r>
              <a:rPr lang="en-US" sz="2800" dirty="0" err="1" smtClean="0"/>
              <a:t>Marfan</a:t>
            </a:r>
            <a:r>
              <a:rPr lang="en-US" sz="2800" dirty="0" smtClean="0"/>
              <a:t> care </a:t>
            </a:r>
            <a:r>
              <a:rPr lang="en-US" sz="2800" dirty="0" err="1" smtClean="0"/>
              <a:t>Radboudumc</a:t>
            </a:r>
            <a:endParaRPr lang="en-US" sz="2800" dirty="0" smtClean="0"/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5" y="1124744"/>
            <a:ext cx="7920880" cy="4824536"/>
          </a:xfrm>
        </p:spPr>
        <p:txBody>
          <a:bodyPr/>
          <a:lstStyle/>
          <a:p>
            <a:r>
              <a:rPr lang="en-US" dirty="0"/>
              <a:t>Expert </a:t>
            </a:r>
            <a:r>
              <a:rPr lang="en-US" dirty="0" err="1"/>
              <a:t>centre</a:t>
            </a:r>
            <a:r>
              <a:rPr lang="en-US" dirty="0"/>
              <a:t> for </a:t>
            </a:r>
            <a:r>
              <a:rPr lang="en-US" dirty="0" err="1"/>
              <a:t>Marfan</a:t>
            </a:r>
            <a:r>
              <a:rPr lang="en-US" dirty="0"/>
              <a:t> and related aortic </a:t>
            </a:r>
            <a:r>
              <a:rPr lang="en-US" dirty="0" smtClean="0"/>
              <a:t>diseases</a:t>
            </a:r>
          </a:p>
          <a:p>
            <a:endParaRPr lang="en-US" dirty="0"/>
          </a:p>
          <a:p>
            <a:r>
              <a:rPr lang="en-US" dirty="0" smtClean="0"/>
              <a:t>Number of patients: approximately 400 </a:t>
            </a:r>
          </a:p>
          <a:p>
            <a:endParaRPr lang="en-US" dirty="0" smtClean="0"/>
          </a:p>
          <a:p>
            <a:r>
              <a:rPr lang="en-US" dirty="0" smtClean="0"/>
              <a:t>Weekly  outpatient clinic</a:t>
            </a:r>
          </a:p>
          <a:p>
            <a:endParaRPr lang="en-US" dirty="0" smtClean="0"/>
          </a:p>
          <a:p>
            <a:r>
              <a:rPr lang="en-US" dirty="0" smtClean="0"/>
              <a:t>Monthly  screening/new patient outpatient clinic</a:t>
            </a:r>
          </a:p>
          <a:p>
            <a:endParaRPr lang="en-US" dirty="0" smtClean="0"/>
          </a:p>
          <a:p>
            <a:r>
              <a:rPr lang="en-US" dirty="0" smtClean="0"/>
              <a:t>Two time’s a month an outpatient clinic for children</a:t>
            </a:r>
          </a:p>
          <a:p>
            <a:endParaRPr lang="en-US" dirty="0" smtClean="0"/>
          </a:p>
          <a:p>
            <a:r>
              <a:rPr lang="en-US" dirty="0" smtClean="0"/>
              <a:t>Monthly a multidisciplinary meeting concerning </a:t>
            </a:r>
            <a:r>
              <a:rPr lang="en-US" dirty="0" err="1" smtClean="0"/>
              <a:t>Marfan</a:t>
            </a:r>
            <a:r>
              <a:rPr lang="en-US" dirty="0" smtClean="0"/>
              <a:t> patients</a:t>
            </a:r>
          </a:p>
          <a:p>
            <a:endParaRPr lang="en-US" dirty="0" smtClean="0"/>
          </a:p>
          <a:p>
            <a:r>
              <a:rPr lang="en-US" dirty="0" smtClean="0"/>
              <a:t>Weekly a cardiovascular radiology meeting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Transition </a:t>
            </a:r>
            <a:r>
              <a:rPr lang="en-US" dirty="0"/>
              <a:t>outpatient clinic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11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err="1" smtClean="0"/>
              <a:t>Organisation</a:t>
            </a:r>
            <a:r>
              <a:rPr lang="en-US" sz="2800" dirty="0" smtClean="0"/>
              <a:t> </a:t>
            </a:r>
            <a:r>
              <a:rPr lang="en-US" sz="2800" dirty="0" err="1" smtClean="0"/>
              <a:t>Marfan</a:t>
            </a:r>
            <a:r>
              <a:rPr lang="en-US" sz="2800" dirty="0" smtClean="0"/>
              <a:t> care </a:t>
            </a:r>
            <a:r>
              <a:rPr lang="en-US" sz="2800" dirty="0" err="1" smtClean="0"/>
              <a:t>Radboudumc</a:t>
            </a:r>
            <a:endParaRPr lang="en-US" sz="2800" dirty="0" smtClean="0"/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5" y="1124744"/>
            <a:ext cx="7920880" cy="42484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Multidisciplinary </a:t>
            </a:r>
            <a:r>
              <a:rPr lang="en-US" dirty="0" err="1" smtClean="0"/>
              <a:t>Marfan</a:t>
            </a:r>
            <a:r>
              <a:rPr lang="en-US" dirty="0" smtClean="0"/>
              <a:t>-teams with dedicated specialists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Ophthalmologist</a:t>
            </a:r>
          </a:p>
          <a:p>
            <a:pPr lvl="1"/>
            <a:r>
              <a:rPr lang="en-US" dirty="0" smtClean="0"/>
              <a:t>Cardiologist</a:t>
            </a:r>
          </a:p>
          <a:p>
            <a:pPr lvl="1"/>
            <a:r>
              <a:rPr lang="en-US" dirty="0" smtClean="0"/>
              <a:t>Clinical geneticist</a:t>
            </a:r>
          </a:p>
          <a:p>
            <a:pPr lvl="1"/>
            <a:r>
              <a:rPr lang="en-US" dirty="0" smtClean="0"/>
              <a:t>Pediatric cardiologist</a:t>
            </a:r>
          </a:p>
          <a:p>
            <a:pPr lvl="1"/>
            <a:r>
              <a:rPr lang="en-US" dirty="0" smtClean="0"/>
              <a:t>Nurse practitioner</a:t>
            </a:r>
          </a:p>
          <a:p>
            <a:pPr lvl="1"/>
            <a:r>
              <a:rPr lang="en-US" dirty="0" err="1" smtClean="0"/>
              <a:t>Orthopaedic</a:t>
            </a:r>
            <a:r>
              <a:rPr lang="en-US" dirty="0" smtClean="0"/>
              <a:t> surgeon			combinations </a:t>
            </a:r>
          </a:p>
          <a:p>
            <a:pPr lvl="1"/>
            <a:r>
              <a:rPr lang="en-US" dirty="0" smtClean="0"/>
              <a:t>Neurologist				depending on the </a:t>
            </a:r>
          </a:p>
          <a:p>
            <a:pPr lvl="1"/>
            <a:r>
              <a:rPr lang="en-US" dirty="0" smtClean="0"/>
              <a:t>Cardiothoracic surgeon			specific situation</a:t>
            </a:r>
          </a:p>
          <a:p>
            <a:pPr lvl="1"/>
            <a:r>
              <a:rPr lang="en-US" dirty="0" smtClean="0"/>
              <a:t>Vascular surgeon</a:t>
            </a:r>
          </a:p>
          <a:p>
            <a:pPr lvl="1"/>
            <a:r>
              <a:rPr lang="en-US" dirty="0" smtClean="0"/>
              <a:t>Radiologist </a:t>
            </a:r>
          </a:p>
          <a:p>
            <a:pPr lvl="1"/>
            <a:r>
              <a:rPr lang="en-US" dirty="0" err="1" smtClean="0"/>
              <a:t>Obstetrist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Rechteraccolade 1"/>
          <p:cNvSpPr/>
          <p:nvPr/>
        </p:nvSpPr>
        <p:spPr>
          <a:xfrm>
            <a:off x="4716016" y="1844824"/>
            <a:ext cx="504056" cy="34563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11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Introduction NCSI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41259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Integral health-status and self-management</a:t>
            </a:r>
          </a:p>
          <a:p>
            <a:endParaRPr lang="en-US" dirty="0" smtClean="0"/>
          </a:p>
          <a:p>
            <a:r>
              <a:rPr lang="en-US" dirty="0" smtClean="0"/>
              <a:t>“ Health-status and self-management are key factors in the improvement of long term outcomes”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1800" i="1" dirty="0" smtClean="0"/>
              <a:t>(</a:t>
            </a:r>
            <a:r>
              <a:rPr lang="en-US" sz="1800" i="1" dirty="0" err="1" smtClean="0"/>
              <a:t>Jovicic</a:t>
            </a:r>
            <a:r>
              <a:rPr lang="en-US" sz="1800" i="1" dirty="0" smtClean="0"/>
              <a:t>, Holroyd-Leduc &amp; Stratus, 2006)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“ An integral and multi-</a:t>
            </a:r>
            <a:r>
              <a:rPr lang="en-US" dirty="0" err="1" smtClean="0"/>
              <a:t>disciplinairy</a:t>
            </a:r>
            <a:r>
              <a:rPr lang="en-US" dirty="0" smtClean="0"/>
              <a:t> approach of the patient is recommended for adults with congenital </a:t>
            </a:r>
            <a:r>
              <a:rPr lang="en-US" dirty="0" err="1" smtClean="0"/>
              <a:t>heartdisease</a:t>
            </a:r>
            <a:r>
              <a:rPr lang="en-US" dirty="0" smtClean="0"/>
              <a:t>”  </a:t>
            </a:r>
            <a:r>
              <a:rPr lang="en-US" sz="1800" i="1" dirty="0" smtClean="0"/>
              <a:t>(Baumgartner, 2010)</a:t>
            </a:r>
          </a:p>
          <a:p>
            <a:endParaRPr lang="en-US" sz="1800" i="1" dirty="0" smtClean="0"/>
          </a:p>
          <a:p>
            <a:r>
              <a:rPr lang="en-US" sz="1800" i="1" dirty="0" smtClean="0"/>
              <a:t>The Patient is a  partner (vision </a:t>
            </a:r>
            <a:r>
              <a:rPr lang="en-US" sz="1800" i="1" dirty="0" err="1" smtClean="0"/>
              <a:t>Radboudumc</a:t>
            </a:r>
            <a:r>
              <a:rPr lang="en-US" sz="1800" i="1" dirty="0" smtClean="0"/>
              <a:t>)  - know the full context</a:t>
            </a:r>
          </a:p>
          <a:p>
            <a:endParaRPr lang="en-US" sz="1800" i="1" dirty="0" smtClean="0"/>
          </a:p>
          <a:p>
            <a:r>
              <a:rPr lang="en-US" sz="1800" i="1" dirty="0" smtClean="0"/>
              <a:t>Project: </a:t>
            </a:r>
            <a:r>
              <a:rPr lang="en-US" sz="1800" i="1" dirty="0" err="1" smtClean="0"/>
              <a:t>voucherproject</a:t>
            </a:r>
            <a:r>
              <a:rPr lang="en-US" sz="1800" i="1" dirty="0" smtClean="0"/>
              <a:t> 7 patient </a:t>
            </a:r>
            <a:r>
              <a:rPr lang="en-US" sz="1800" i="1" dirty="0" err="1" smtClean="0"/>
              <a:t>organisations</a:t>
            </a:r>
            <a:r>
              <a:rPr lang="en-US" sz="1800" i="1" dirty="0" smtClean="0"/>
              <a:t>: ‘How well are you really?’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777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99425" cy="533400"/>
          </a:xfrm>
        </p:spPr>
        <p:txBody>
          <a:bodyPr/>
          <a:lstStyle/>
          <a:p>
            <a:r>
              <a:rPr lang="en-US" sz="2800" dirty="0" smtClean="0"/>
              <a:t>Integral health status and self-management</a:t>
            </a:r>
          </a:p>
        </p:txBody>
      </p:sp>
      <p:sp>
        <p:nvSpPr>
          <p:cNvPr id="7171" name="Tijdelijke aanduiding voor inhoud 29"/>
          <p:cNvSpPr>
            <a:spLocks noGrp="1"/>
          </p:cNvSpPr>
          <p:nvPr>
            <p:ph idx="1"/>
          </p:nvPr>
        </p:nvSpPr>
        <p:spPr>
          <a:xfrm>
            <a:off x="467544" y="764704"/>
            <a:ext cx="8099425" cy="540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NCSI</a:t>
            </a:r>
          </a:p>
          <a:p>
            <a:pPr lvl="3"/>
            <a:r>
              <a:rPr lang="en-US" dirty="0" smtClean="0"/>
              <a:t>Provide a summary of health status in 4 domains and 16 </a:t>
            </a:r>
            <a:r>
              <a:rPr lang="en-US" dirty="0" err="1" smtClean="0"/>
              <a:t>subdomains</a:t>
            </a:r>
            <a:endParaRPr lang="en-US" dirty="0" smtClean="0"/>
          </a:p>
          <a:p>
            <a:pPr lvl="3"/>
            <a:r>
              <a:rPr lang="en-US" dirty="0" smtClean="0"/>
              <a:t>Evidence based</a:t>
            </a:r>
          </a:p>
          <a:p>
            <a:pPr lvl="3"/>
            <a:r>
              <a:rPr lang="en-US" dirty="0" smtClean="0"/>
              <a:t>Clinical application and possibilities for routine usage of questionnaires combined with test software</a:t>
            </a:r>
          </a:p>
          <a:p>
            <a:pPr lvl="3"/>
            <a:r>
              <a:rPr lang="en-US" dirty="0" smtClean="0"/>
              <a:t>Experience in usage in other areas (COPD, heart rehabilitation)</a:t>
            </a:r>
          </a:p>
          <a:p>
            <a:pPr>
              <a:buNone/>
            </a:pPr>
            <a:endParaRPr lang="en-US" dirty="0" smtClean="0"/>
          </a:p>
          <a:p>
            <a:endParaRPr lang="en-US" sz="1800" i="1" dirty="0"/>
          </a:p>
          <a:p>
            <a:pPr marL="342900" indent="-342900"/>
            <a:r>
              <a:rPr lang="en-US" dirty="0" smtClean="0"/>
              <a:t>Domains:</a:t>
            </a:r>
          </a:p>
          <a:p>
            <a:pPr marL="668337" lvl="1" indent="-342900">
              <a:buNone/>
            </a:pPr>
            <a:r>
              <a:rPr lang="en-US" dirty="0" smtClean="0">
                <a:solidFill>
                  <a:srgbClr val="FF0000"/>
                </a:solidFill>
              </a:rPr>
              <a:t>		1. Physiological disorder</a:t>
            </a:r>
          </a:p>
          <a:p>
            <a:pPr marL="325437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2. Complaints   </a:t>
            </a:r>
          </a:p>
          <a:p>
            <a:pPr marL="325437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3. Limitations in daily life</a:t>
            </a:r>
          </a:p>
          <a:p>
            <a:pPr marL="325437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4. Problems in Quality of Life (</a:t>
            </a:r>
            <a:r>
              <a:rPr lang="en-US" dirty="0" err="1" smtClean="0">
                <a:solidFill>
                  <a:srgbClr val="FF0000"/>
                </a:solidFill>
              </a:rPr>
              <a:t>QoL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2, 3 en 4  are hardly related to the physiological disorder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12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NCSI-method</a:t>
            </a:r>
            <a:endParaRPr lang="en-US" dirty="0" smtClean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10453" y="1538288"/>
            <a:ext cx="8099425" cy="4125912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3 different </a:t>
            </a:r>
            <a:r>
              <a:rPr lang="nl-NL" dirty="0" err="1" smtClean="0"/>
              <a:t>applications</a:t>
            </a:r>
            <a:endParaRPr lang="nl-NL" dirty="0" smtClean="0"/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The NCSI- </a:t>
            </a:r>
            <a:r>
              <a:rPr lang="nl-NL" dirty="0" err="1" smtClean="0"/>
              <a:t>Measurement</a:t>
            </a:r>
            <a:r>
              <a:rPr lang="nl-NL" dirty="0" smtClean="0"/>
              <a:t> Instrument (</a:t>
            </a:r>
            <a:r>
              <a:rPr lang="nl-NL" dirty="0" err="1" smtClean="0"/>
              <a:t>Vercoulen</a:t>
            </a:r>
            <a:r>
              <a:rPr lang="nl-NL" dirty="0" smtClean="0"/>
              <a:t> et al., 2008; Peters et al., 	2009). </a:t>
            </a:r>
            <a:r>
              <a:rPr lang="nl-NL" dirty="0" err="1" smtClean="0"/>
              <a:t>Integral</a:t>
            </a:r>
            <a:r>
              <a:rPr lang="nl-NL" dirty="0" smtClean="0"/>
              <a:t> health </a:t>
            </a:r>
            <a:r>
              <a:rPr lang="nl-NL" dirty="0"/>
              <a:t>status </a:t>
            </a:r>
            <a:r>
              <a:rPr lang="nl-NL" dirty="0" err="1" smtClean="0"/>
              <a:t>measurement</a:t>
            </a:r>
            <a:r>
              <a:rPr lang="nl-NL" dirty="0" smtClean="0"/>
              <a:t> of details of the ‘</a:t>
            </a:r>
            <a:r>
              <a:rPr lang="nl-NL" dirty="0" err="1" smtClean="0"/>
              <a:t>burden</a:t>
            </a:r>
            <a:r>
              <a:rPr lang="nl-NL" dirty="0" smtClean="0"/>
              <a:t>’ 	of the disorder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The NCSI- </a:t>
            </a:r>
            <a:r>
              <a:rPr lang="nl-NL" dirty="0" err="1" smtClean="0"/>
              <a:t>Intervention</a:t>
            </a:r>
            <a:r>
              <a:rPr lang="nl-NL" dirty="0" smtClean="0"/>
              <a:t> (</a:t>
            </a:r>
            <a:r>
              <a:rPr lang="nl-NL" dirty="0" err="1" smtClean="0"/>
              <a:t>Vercoulen</a:t>
            </a:r>
            <a:r>
              <a:rPr lang="nl-NL" dirty="0" smtClean="0"/>
              <a:t>, 2012)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 smtClean="0"/>
              <a:t>Identifying</a:t>
            </a:r>
            <a:r>
              <a:rPr lang="nl-NL" dirty="0" smtClean="0"/>
              <a:t> </a:t>
            </a:r>
            <a:r>
              <a:rPr lang="nl-NL" dirty="0" err="1" smtClean="0"/>
              <a:t>adaptation</a:t>
            </a:r>
            <a:r>
              <a:rPr lang="nl-NL" dirty="0" smtClean="0"/>
              <a:t> </a:t>
            </a:r>
            <a:r>
              <a:rPr lang="nl-NL" dirty="0" err="1" smtClean="0"/>
              <a:t>problems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Definition of </a:t>
            </a:r>
            <a:r>
              <a:rPr lang="nl-NL" dirty="0" err="1" smtClean="0"/>
              <a:t>tailor-made</a:t>
            </a:r>
            <a:r>
              <a:rPr lang="nl-NL" dirty="0" smtClean="0"/>
              <a:t> care (</a:t>
            </a:r>
            <a:r>
              <a:rPr lang="nl-NL" dirty="0" err="1" smtClean="0"/>
              <a:t>individual</a:t>
            </a:r>
            <a:r>
              <a:rPr lang="nl-NL" dirty="0" smtClean="0"/>
              <a:t> </a:t>
            </a:r>
            <a:r>
              <a:rPr lang="nl-NL" dirty="0" err="1" smtClean="0"/>
              <a:t>careplan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Motivating</a:t>
            </a:r>
            <a:r>
              <a:rPr lang="nl-NL" dirty="0" smtClean="0"/>
              <a:t> </a:t>
            </a:r>
            <a:r>
              <a:rPr lang="nl-NL" dirty="0" err="1" smtClean="0"/>
              <a:t>patient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change </a:t>
            </a:r>
            <a:r>
              <a:rPr lang="nl-NL" dirty="0" err="1" smtClean="0"/>
              <a:t>behaviour</a:t>
            </a:r>
            <a:r>
              <a:rPr lang="nl-NL" dirty="0" smtClean="0"/>
              <a:t> (follow up on treatment 	plan))</a:t>
            </a:r>
          </a:p>
          <a:p>
            <a:pPr>
              <a:buNone/>
            </a:pPr>
            <a:r>
              <a:rPr lang="nl-NL" dirty="0" smtClean="0"/>
              <a:t>		</a:t>
            </a:r>
            <a:r>
              <a:rPr lang="nl-NL" dirty="0" err="1" smtClean="0"/>
              <a:t>Executed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nurse / nurse practitioner 	</a:t>
            </a:r>
          </a:p>
          <a:p>
            <a:pPr marL="457200" indent="-457200">
              <a:buAutoNum type="arabicPeriod" startAt="3"/>
            </a:pPr>
            <a:endParaRPr lang="nl-NL" dirty="0" smtClean="0"/>
          </a:p>
          <a:p>
            <a:pPr marL="457200" indent="-457200">
              <a:buAutoNum type="arabicPeriod" startAt="3"/>
            </a:pPr>
            <a:r>
              <a:rPr lang="nl-NL" dirty="0" smtClean="0"/>
              <a:t>De NCSI- Monitor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Life-long monitoring of the </a:t>
            </a:r>
            <a:r>
              <a:rPr lang="nl-NL" dirty="0" err="1" smtClean="0"/>
              <a:t>patient</a:t>
            </a:r>
            <a:r>
              <a:rPr lang="nl-NL" dirty="0" smtClean="0"/>
              <a:t> in a </a:t>
            </a:r>
            <a:r>
              <a:rPr lang="nl-NL" dirty="0" err="1" smtClean="0"/>
              <a:t>manageable</a:t>
            </a:r>
            <a:r>
              <a:rPr lang="nl-NL" dirty="0" smtClean="0"/>
              <a:t> </a:t>
            </a:r>
            <a:r>
              <a:rPr lang="nl-NL" dirty="0" err="1" smtClean="0"/>
              <a:t>framework</a:t>
            </a:r>
            <a:r>
              <a:rPr lang="nl-NL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901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NCSI / PPK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522288" y="1484784"/>
            <a:ext cx="4039200" cy="4752528"/>
          </a:xfrm>
        </p:spPr>
        <p:txBody>
          <a:bodyPr/>
          <a:lstStyle/>
          <a:p>
            <a:pPr marL="668337" lvl="1" indent="-342900">
              <a:buNone/>
            </a:pPr>
            <a:r>
              <a:rPr lang="en-US" sz="1600" dirty="0" smtClean="0"/>
              <a:t>Physiological disorder</a:t>
            </a:r>
          </a:p>
          <a:p>
            <a:pPr marL="668337" lvl="1" indent="-342900">
              <a:buNone/>
            </a:pPr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200" dirty="0" smtClean="0"/>
              <a:t>VO2, Weight Respiration</a:t>
            </a:r>
            <a:endParaRPr lang="en-US" sz="1600" dirty="0" smtClean="0"/>
          </a:p>
          <a:p>
            <a:pPr marL="325437" lvl="1" indent="0">
              <a:buNone/>
            </a:pPr>
            <a:endParaRPr lang="en-US" sz="1600" dirty="0" smtClean="0"/>
          </a:p>
          <a:p>
            <a:pPr marL="325437" lvl="1" indent="0">
              <a:buNone/>
            </a:pPr>
            <a:r>
              <a:rPr lang="en-US" sz="1600" dirty="0" smtClean="0"/>
              <a:t>Complaints</a:t>
            </a:r>
          </a:p>
          <a:p>
            <a:pPr marL="325437" lvl="1" indent="0">
              <a:buNone/>
            </a:pPr>
            <a:r>
              <a:rPr lang="en-US" sz="1200" dirty="0"/>
              <a:t>	</a:t>
            </a:r>
            <a:r>
              <a:rPr lang="en-US" sz="1200" dirty="0" err="1" smtClean="0"/>
              <a:t>Fatigure</a:t>
            </a:r>
            <a:r>
              <a:rPr lang="en-US" sz="1200" dirty="0" smtClean="0"/>
              <a:t>, Pain, Short of breath, Emotions</a:t>
            </a:r>
          </a:p>
          <a:p>
            <a:pPr marL="325437" lvl="1" indent="0">
              <a:buNone/>
            </a:pPr>
            <a:r>
              <a:rPr lang="en-US" sz="1600" dirty="0" smtClean="0"/>
              <a:t> </a:t>
            </a:r>
          </a:p>
          <a:p>
            <a:pPr marL="325437" lvl="1" indent="0">
              <a:buNone/>
            </a:pPr>
            <a:r>
              <a:rPr lang="en-US" sz="1600" dirty="0" smtClean="0"/>
              <a:t>Constraints in daily life</a:t>
            </a:r>
          </a:p>
          <a:p>
            <a:pPr marL="325437" lvl="1" indent="0">
              <a:buNone/>
            </a:pPr>
            <a:r>
              <a:rPr lang="en-US" sz="1200" dirty="0"/>
              <a:t>	</a:t>
            </a:r>
            <a:r>
              <a:rPr lang="en-US" sz="1200" dirty="0" smtClean="0"/>
              <a:t>at home, walking </a:t>
            </a:r>
          </a:p>
          <a:p>
            <a:pPr marL="325437" lvl="1" indent="0">
              <a:buNone/>
            </a:pPr>
            <a:endParaRPr lang="en-US" sz="1600" dirty="0" smtClean="0"/>
          </a:p>
          <a:p>
            <a:pPr marL="325437" lvl="1" indent="0">
              <a:buNone/>
            </a:pPr>
            <a:r>
              <a:rPr lang="en-US" sz="1600" dirty="0" smtClean="0"/>
              <a:t>Problems with Quality of Life (</a:t>
            </a:r>
            <a:r>
              <a:rPr lang="en-US" sz="1600" dirty="0" err="1" smtClean="0"/>
              <a:t>QoL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r>
              <a:rPr lang="en-US" sz="1600" dirty="0" smtClean="0"/>
              <a:t>	</a:t>
            </a:r>
            <a:r>
              <a:rPr lang="en-US" sz="1200" dirty="0" smtClean="0"/>
              <a:t>gloominess, </a:t>
            </a:r>
            <a:r>
              <a:rPr lang="en-US" sz="1200" dirty="0" err="1" smtClean="0"/>
              <a:t>satisfaction,physical</a:t>
            </a:r>
            <a:r>
              <a:rPr lang="en-US" sz="1200" dirty="0" smtClean="0"/>
              <a:t>, future, social</a:t>
            </a:r>
            <a:endParaRPr lang="en-US" sz="1600" dirty="0" smtClean="0"/>
          </a:p>
          <a:p>
            <a:pPr>
              <a:buNone/>
            </a:pPr>
            <a:endParaRPr lang="nl-NL" sz="1600" dirty="0" smtClean="0"/>
          </a:p>
          <a:p>
            <a:pPr lvl="1">
              <a:buNone/>
            </a:pPr>
            <a:r>
              <a:rPr lang="nl-NL" sz="1600" dirty="0" err="1" smtClean="0"/>
              <a:t>Acceptance</a:t>
            </a:r>
            <a:endParaRPr lang="nl-NL" sz="1600" dirty="0" smtClean="0"/>
          </a:p>
          <a:p>
            <a:pPr lvl="1">
              <a:buNone/>
            </a:pPr>
            <a:r>
              <a:rPr lang="nl-NL" sz="1600" dirty="0"/>
              <a:t>	</a:t>
            </a:r>
            <a:r>
              <a:rPr lang="nl-NL" sz="1600" dirty="0" smtClean="0"/>
              <a:t>	</a:t>
            </a:r>
            <a:r>
              <a:rPr lang="nl-NL" sz="1200" dirty="0" err="1" smtClean="0"/>
              <a:t>denial</a:t>
            </a:r>
            <a:r>
              <a:rPr lang="nl-NL" sz="1200" dirty="0" smtClean="0"/>
              <a:t>, </a:t>
            </a:r>
            <a:r>
              <a:rPr lang="nl-NL" sz="1200" dirty="0" err="1" smtClean="0"/>
              <a:t>suppression</a:t>
            </a:r>
            <a:r>
              <a:rPr lang="nl-NL" sz="1200" dirty="0" smtClean="0"/>
              <a:t>, </a:t>
            </a:r>
            <a:r>
              <a:rPr lang="nl-NL" sz="1200" dirty="0" err="1" smtClean="0"/>
              <a:t>sadness</a:t>
            </a:r>
            <a:r>
              <a:rPr lang="nl-NL" sz="1200" dirty="0" smtClean="0"/>
              <a:t>, </a:t>
            </a:r>
            <a:r>
              <a:rPr lang="nl-NL" sz="1200" dirty="0" err="1" smtClean="0"/>
              <a:t>acceptance</a:t>
            </a:r>
            <a:endParaRPr lang="nl-NL" sz="1600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6" name="Tijdelijke aanduiding voor inhoud 29"/>
          <p:cNvSpPr>
            <a:spLocks noGrp="1"/>
          </p:cNvSpPr>
          <p:nvPr/>
        </p:nvSpPr>
        <p:spPr bwMode="auto">
          <a:xfrm>
            <a:off x="5364088" y="1124744"/>
            <a:ext cx="336014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22263" indent="-322263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325438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63" indent="-323850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3813" indent="-322263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9250" indent="-323850" algn="l" rtl="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0648"/>
            <a:ext cx="4505713" cy="630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239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NCSI – Review PPC </a:t>
            </a:r>
            <a:r>
              <a:rPr lang="en-US" sz="2000" dirty="0" smtClean="0"/>
              <a:t>(</a:t>
            </a:r>
            <a:r>
              <a:rPr lang="en-US" sz="2000" dirty="0" err="1" smtClean="0"/>
              <a:t>PatientProfileChart</a:t>
            </a:r>
            <a:r>
              <a:rPr lang="en-US" sz="2000" dirty="0" smtClean="0"/>
              <a:t>)</a:t>
            </a:r>
            <a:endParaRPr lang="en-US" dirty="0" smtClean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22288" y="1666911"/>
            <a:ext cx="8099425" cy="4125912"/>
          </a:xfrm>
        </p:spPr>
        <p:txBody>
          <a:bodyPr/>
          <a:lstStyle/>
          <a:p>
            <a:r>
              <a:rPr lang="nl-NL" dirty="0" err="1" smtClean="0"/>
              <a:t>Graphical</a:t>
            </a:r>
            <a:r>
              <a:rPr lang="nl-NL" dirty="0" smtClean="0"/>
              <a:t> </a:t>
            </a:r>
            <a:r>
              <a:rPr lang="nl-NL" dirty="0" err="1" smtClean="0"/>
              <a:t>presentation</a:t>
            </a:r>
            <a:r>
              <a:rPr lang="nl-NL" dirty="0" smtClean="0"/>
              <a:t>: </a:t>
            </a:r>
            <a:r>
              <a:rPr lang="nl-NL" dirty="0" err="1" smtClean="0"/>
              <a:t>larger</a:t>
            </a:r>
            <a:r>
              <a:rPr lang="nl-NL" dirty="0" smtClean="0"/>
              <a:t> impact </a:t>
            </a:r>
            <a:r>
              <a:rPr lang="nl-NL" dirty="0" err="1" smtClean="0"/>
              <a:t>than</a:t>
            </a:r>
            <a:r>
              <a:rPr lang="nl-NL" dirty="0" smtClean="0"/>
              <a:t> </a:t>
            </a:r>
            <a:r>
              <a:rPr lang="nl-NL" dirty="0" err="1" smtClean="0"/>
              <a:t>verbally</a:t>
            </a:r>
            <a:endParaRPr lang="nl-NL" dirty="0" smtClean="0"/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Awareness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Response is the </a:t>
            </a:r>
            <a:r>
              <a:rPr lang="nl-NL" dirty="0" err="1" smtClean="0">
                <a:sym typeface="Wingdings" panose="05000000000000000000" pitchFamily="2" charset="2"/>
              </a:rPr>
              <a:t>patient’s</a:t>
            </a:r>
            <a:r>
              <a:rPr lang="nl-NL" dirty="0" smtClean="0">
                <a:sym typeface="Wingdings" panose="05000000000000000000" pitchFamily="2" charset="2"/>
              </a:rPr>
              <a:t> response </a:t>
            </a:r>
            <a:r>
              <a:rPr lang="nl-NL" dirty="0" err="1" smtClean="0">
                <a:sym typeface="Wingdings" panose="05000000000000000000" pitchFamily="2" charset="2"/>
              </a:rPr>
              <a:t>and</a:t>
            </a:r>
            <a:r>
              <a:rPr lang="nl-NL" dirty="0" smtClean="0">
                <a:sym typeface="Wingdings" panose="05000000000000000000" pitchFamily="2" charset="2"/>
              </a:rPr>
              <a:t> NOT a health </a:t>
            </a:r>
            <a:r>
              <a:rPr lang="nl-NL" dirty="0" err="1" smtClean="0">
                <a:sym typeface="Wingdings" panose="05000000000000000000" pitchFamily="2" charset="2"/>
              </a:rPr>
              <a:t>professional’s</a:t>
            </a:r>
            <a:r>
              <a:rPr lang="nl-NL" dirty="0" smtClean="0">
                <a:sym typeface="Wingdings" panose="05000000000000000000" pitchFamily="2" charset="2"/>
              </a:rPr>
              <a:t> opinion  Commitment </a:t>
            </a:r>
            <a:endParaRPr lang="nl-NL" dirty="0">
              <a:sym typeface="Wingdings" panose="05000000000000000000" pitchFamily="2" charset="2"/>
            </a:endParaRPr>
          </a:p>
          <a:p>
            <a:pPr marL="342900" indent="-342900"/>
            <a:r>
              <a:rPr lang="nl-NL" dirty="0" smtClean="0">
                <a:sym typeface="Wingdings" panose="05000000000000000000" pitchFamily="2" charset="2"/>
              </a:rPr>
              <a:t>Check professional and </a:t>
            </a:r>
            <a:r>
              <a:rPr lang="nl-NL" dirty="0" err="1" smtClean="0">
                <a:sym typeface="Wingdings" panose="05000000000000000000" pitchFamily="2" charset="2"/>
              </a:rPr>
              <a:t>patient</a:t>
            </a:r>
            <a:r>
              <a:rPr lang="nl-NL" dirty="0" smtClean="0">
                <a:sym typeface="Wingdings" panose="05000000000000000000" pitchFamily="2" charset="2"/>
              </a:rPr>
              <a:t>; </a:t>
            </a:r>
            <a:r>
              <a:rPr lang="nl-NL" dirty="0" err="1" smtClean="0">
                <a:sym typeface="Wingdings" panose="05000000000000000000" pitchFamily="2" charset="2"/>
              </a:rPr>
              <a:t>recognition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dirty="0" err="1" smtClean="0">
                <a:sym typeface="Wingdings" panose="05000000000000000000" pitchFamily="2" charset="2"/>
              </a:rPr>
              <a:t>summary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information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</a:p>
          <a:p>
            <a:pPr marL="668337" lvl="1" indent="-342900">
              <a:buFont typeface="Wingdings" panose="05000000000000000000" pitchFamily="2" charset="2"/>
              <a:buChar char="à"/>
            </a:pPr>
            <a:r>
              <a:rPr lang="nl-NL" dirty="0" err="1" smtClean="0">
                <a:sym typeface="Wingdings" panose="05000000000000000000" pitchFamily="2" charset="2"/>
              </a:rPr>
              <a:t>Recognition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and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breaking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defence</a:t>
            </a:r>
            <a:endParaRPr lang="nl-NL" dirty="0" smtClean="0">
              <a:sym typeface="Wingdings" panose="05000000000000000000" pitchFamily="2" charset="2"/>
            </a:endParaRPr>
          </a:p>
          <a:p>
            <a:pPr marL="668337" lvl="1" indent="-342900">
              <a:buFont typeface="Wingdings" panose="05000000000000000000" pitchFamily="2" charset="2"/>
              <a:buChar char="à"/>
            </a:pPr>
            <a:endParaRPr lang="nl-NL" dirty="0" smtClean="0">
              <a:sym typeface="Wingdings" panose="05000000000000000000" pitchFamily="2" charset="2"/>
            </a:endParaRPr>
          </a:p>
          <a:p>
            <a:pPr marL="342900" indent="-342900"/>
            <a:r>
              <a:rPr lang="nl-NL" dirty="0" err="1" smtClean="0">
                <a:sym typeface="Wingdings" panose="05000000000000000000" pitchFamily="2" charset="2"/>
              </a:rPr>
              <a:t>Patient</a:t>
            </a:r>
            <a:r>
              <a:rPr lang="nl-NL" dirty="0" smtClean="0">
                <a:sym typeface="Wingdings" panose="05000000000000000000" pitchFamily="2" charset="2"/>
              </a:rPr>
              <a:t> is a co-</a:t>
            </a:r>
            <a:r>
              <a:rPr lang="nl-NL" dirty="0" err="1" smtClean="0">
                <a:sym typeface="Wingdings" panose="05000000000000000000" pitchFamily="2" charset="2"/>
              </a:rPr>
              <a:t>therapist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and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defines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personally</a:t>
            </a:r>
            <a:r>
              <a:rPr lang="nl-NL" dirty="0" smtClean="0">
                <a:sym typeface="Wingdings" panose="05000000000000000000" pitchFamily="2" charset="2"/>
              </a:rPr>
              <a:t> relevant treatment goals</a:t>
            </a: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err="1" smtClean="0">
                <a:sym typeface="Wingdings" panose="05000000000000000000" pitchFamily="2" charset="2"/>
              </a:rPr>
              <a:t>Therefore</a:t>
            </a:r>
            <a:endParaRPr lang="nl-NL" dirty="0" smtClean="0">
              <a:sym typeface="Wingdings" panose="05000000000000000000" pitchFamily="2" charset="2"/>
            </a:endParaRPr>
          </a:p>
          <a:p>
            <a:pPr marL="457200" indent="-457200">
              <a:buAutoNum type="arabicPeriod"/>
            </a:pPr>
            <a:r>
              <a:rPr lang="nl-NL" dirty="0" err="1" smtClean="0">
                <a:sym typeface="Wingdings" panose="05000000000000000000" pitchFamily="2" charset="2"/>
              </a:rPr>
              <a:t>Increase</a:t>
            </a:r>
            <a:r>
              <a:rPr lang="nl-NL" dirty="0" smtClean="0">
                <a:sym typeface="Wingdings" panose="05000000000000000000" pitchFamily="2" charset="2"/>
              </a:rPr>
              <a:t> awareness</a:t>
            </a:r>
          </a:p>
          <a:p>
            <a:pPr marL="457200" indent="-457200">
              <a:buAutoNum type="arabicPeriod"/>
            </a:pPr>
            <a:r>
              <a:rPr lang="nl-NL" dirty="0" err="1" smtClean="0">
                <a:sym typeface="Wingdings" panose="05000000000000000000" pitchFamily="2" charset="2"/>
              </a:rPr>
              <a:t>Increase</a:t>
            </a:r>
            <a:r>
              <a:rPr lang="nl-NL" dirty="0" smtClean="0">
                <a:sym typeface="Wingdings" panose="05000000000000000000" pitchFamily="2" charset="2"/>
              </a:rPr>
              <a:t> commitment</a:t>
            </a:r>
          </a:p>
          <a:p>
            <a:pPr marL="457200" indent="-457200">
              <a:buAutoNum type="arabicPeriod"/>
            </a:pPr>
            <a:r>
              <a:rPr lang="nl-NL" dirty="0" err="1" smtClean="0">
                <a:sym typeface="Wingdings" panose="05000000000000000000" pitchFamily="2" charset="2"/>
              </a:rPr>
              <a:t>Breaking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psychological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defense</a:t>
            </a:r>
            <a:endParaRPr lang="nl-NL" dirty="0" smtClean="0">
              <a:sym typeface="Wingdings" panose="05000000000000000000" pitchFamily="2" charset="2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6372200" y="5085184"/>
            <a:ext cx="17281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Motivation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499992" y="5085184"/>
            <a:ext cx="1728192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4499992" y="5445224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V="1">
            <a:off x="5148064" y="5589240"/>
            <a:ext cx="936104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2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 4x3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9A691119F17643A15839454D57B7BD" ma:contentTypeVersion="1" ma:contentTypeDescription="Een nieuw document maken." ma:contentTypeScope="" ma:versionID="0f3bc0fafd77f35dd931f0738092dc2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006e98299f7278f1b16452afcf7c56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85D18F-4301-449E-92CA-6BE3854592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6981AB9-AB4F-469F-AFDB-EA49539AB2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C8C18F-CD65-42D0-8F30-9996330F8740}">
  <ds:schemaRefs>
    <ds:schemaRef ds:uri="http://www.w3.org/XML/1998/namespace"/>
    <ds:schemaRef ds:uri="http://schemas.microsoft.com/sharepoint/v3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4x3</Template>
  <TotalTime>8614</TotalTime>
  <Words>696</Words>
  <Application>Microsoft Office PowerPoint</Application>
  <PresentationFormat>Diavoorstelling (4:3)</PresentationFormat>
  <Paragraphs>258</Paragraphs>
  <Slides>27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Presentatie 4x3</vt:lpstr>
      <vt:lpstr>  an evaluation  of the overall health status  in Marfan patients  </vt:lpstr>
      <vt:lpstr>Content</vt:lpstr>
      <vt:lpstr>Organisation Marfan care Radboudumc</vt:lpstr>
      <vt:lpstr>Organisation Marfan care Radboudumc</vt:lpstr>
      <vt:lpstr>Introduction NCSI</vt:lpstr>
      <vt:lpstr>Integral health status and self-management</vt:lpstr>
      <vt:lpstr>NCSI-method</vt:lpstr>
      <vt:lpstr>NCSI / PPK</vt:lpstr>
      <vt:lpstr>NCSI – Review PPC (PatientProfileChart)</vt:lpstr>
      <vt:lpstr>Experienced health-status: NCSI measurement</vt:lpstr>
      <vt:lpstr>NCSI</vt:lpstr>
      <vt:lpstr>NCSI </vt:lpstr>
      <vt:lpstr>NCSI</vt:lpstr>
      <vt:lpstr>NCSI</vt:lpstr>
      <vt:lpstr>Referrals to other specialists</vt:lpstr>
      <vt:lpstr>NCSI practical usage </vt:lpstr>
      <vt:lpstr>Usage NCSI Congenital Cardiology Radboudumc</vt:lpstr>
      <vt:lpstr>Outcome</vt:lpstr>
      <vt:lpstr>Population NCSI respondents</vt:lpstr>
      <vt:lpstr>Example score NCSI QOL </vt:lpstr>
      <vt:lpstr>NCSI – Marfan (some measures put together)</vt:lpstr>
      <vt:lpstr>NCSI /  outcome  – measurements per age-group (1)</vt:lpstr>
      <vt:lpstr>NCSI / outcome  – measurements per age-group (2)</vt:lpstr>
      <vt:lpstr>NCSI specially for Marfan</vt:lpstr>
      <vt:lpstr>   Future</vt:lpstr>
      <vt:lpstr>Questions?</vt:lpstr>
      <vt:lpstr>PowerPoint-presentatie</vt:lpstr>
    </vt:vector>
  </TitlesOfParts>
  <Company>UMC St Radboud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Roselie Kremers</dc:creator>
  <dc:description>versie 1.0</dc:description>
  <cp:lastModifiedBy>Daphne Kuperus</cp:lastModifiedBy>
  <cp:revision>202</cp:revision>
  <dcterms:created xsi:type="dcterms:W3CDTF">2013-09-30T12:30:03Z</dcterms:created>
  <dcterms:modified xsi:type="dcterms:W3CDTF">2017-09-14T21:11:12Z</dcterms:modified>
  <cp:category>Huisstijl</cp:category>
</cp:coreProperties>
</file>